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85" r:id="rId3"/>
    <p:sldId id="290" r:id="rId4"/>
    <p:sldId id="289" r:id="rId5"/>
    <p:sldId id="279" r:id="rId6"/>
    <p:sldId id="265" r:id="rId7"/>
    <p:sldId id="264" r:id="rId8"/>
    <p:sldId id="263" r:id="rId9"/>
    <p:sldId id="258" r:id="rId10"/>
    <p:sldId id="262" r:id="rId11"/>
    <p:sldId id="261" r:id="rId12"/>
    <p:sldId id="259" r:id="rId13"/>
    <p:sldId id="260" r:id="rId14"/>
    <p:sldId id="272" r:id="rId15"/>
    <p:sldId id="271" r:id="rId16"/>
    <p:sldId id="276" r:id="rId17"/>
    <p:sldId id="275" r:id="rId18"/>
    <p:sldId id="274" r:id="rId19"/>
    <p:sldId id="270" r:id="rId20"/>
    <p:sldId id="278"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8" d="100"/>
          <a:sy n="78" d="100"/>
        </p:scale>
        <p:origin x="-924" y="1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1A69FA-BE17-44BB-8CFA-B4BE58291777}" type="datetimeFigureOut">
              <a:rPr lang="en-US" smtClean="0"/>
              <a:pPr/>
              <a:t>10/21/2010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5DEE27-3184-422E-9A08-70C509FC7AE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751A94-7823-4CE0-BD89-CC3727C5E11F}"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51A94-7823-4CE0-BD89-CC3727C5E11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51A94-7823-4CE0-BD89-CC3727C5E11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51A94-7823-4CE0-BD89-CC3727C5E11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51A94-7823-4CE0-BD89-CC3727C5E11F}"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51A94-7823-4CE0-BD89-CC3727C5E11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51A94-7823-4CE0-BD89-CC3727C5E11F}"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51A94-7823-4CE0-BD89-CC3727C5E11F}"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51A94-7823-4CE0-BD89-CC3727C5E11F}"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51A94-7823-4CE0-BD89-CC3727C5E11F}"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51A94-7823-4CE0-BD89-CC3727C5E11F}"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51A94-7823-4CE0-BD89-CC3727C5E11F}"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51A94-7823-4CE0-BD89-CC3727C5E11F}"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51A94-7823-4CE0-BD89-CC3727C5E11F}"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51A94-7823-4CE0-BD89-CC3727C5E11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51A94-7823-4CE0-BD89-CC3727C5E11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751A94-7823-4CE0-BD89-CC3727C5E11F}"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51A94-7823-4CE0-BD89-CC3727C5E11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51A94-7823-4CE0-BD89-CC3727C5E11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51A94-7823-4CE0-BD89-CC3727C5E11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51A94-7823-4CE0-BD89-CC3727C5E11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DBC9D1-04DB-4A54-A09A-20AD42072C69}" type="datetimeFigureOut">
              <a:rPr lang="en-US" smtClean="0"/>
              <a:pPr/>
              <a:t>10/21/2010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7A6B7-8039-461E-8D00-D3FBB36D12A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DBC9D1-04DB-4A54-A09A-20AD42072C69}" type="datetimeFigureOut">
              <a:rPr lang="en-US" smtClean="0"/>
              <a:pPr/>
              <a:t>10/21/2010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7A6B7-8039-461E-8D00-D3FBB36D12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DBC9D1-04DB-4A54-A09A-20AD42072C69}" type="datetimeFigureOut">
              <a:rPr lang="en-US" smtClean="0"/>
              <a:pPr/>
              <a:t>10/21/2010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7A6B7-8039-461E-8D00-D3FBB36D12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DBC9D1-04DB-4A54-A09A-20AD42072C69}" type="datetimeFigureOut">
              <a:rPr lang="en-US" smtClean="0"/>
              <a:pPr/>
              <a:t>10/21/2010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7A6B7-8039-461E-8D00-D3FBB36D12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DBC9D1-04DB-4A54-A09A-20AD42072C69}" type="datetimeFigureOut">
              <a:rPr lang="en-US" smtClean="0"/>
              <a:pPr/>
              <a:t>10/21/2010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7A6B7-8039-461E-8D00-D3FBB36D12A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DBC9D1-04DB-4A54-A09A-20AD42072C69}" type="datetimeFigureOut">
              <a:rPr lang="en-US" smtClean="0"/>
              <a:pPr/>
              <a:t>10/21/2010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97A6B7-8039-461E-8D00-D3FBB36D12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DBC9D1-04DB-4A54-A09A-20AD42072C69}" type="datetimeFigureOut">
              <a:rPr lang="en-US" smtClean="0"/>
              <a:pPr/>
              <a:t>10/21/2010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97A6B7-8039-461E-8D00-D3FBB36D12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DBC9D1-04DB-4A54-A09A-20AD42072C69}" type="datetimeFigureOut">
              <a:rPr lang="en-US" smtClean="0"/>
              <a:pPr/>
              <a:t>10/21/2010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97A6B7-8039-461E-8D00-D3FBB36D12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DBC9D1-04DB-4A54-A09A-20AD42072C69}" type="datetimeFigureOut">
              <a:rPr lang="en-US" smtClean="0"/>
              <a:pPr/>
              <a:t>10/21/2010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97A6B7-8039-461E-8D00-D3FBB36D12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DBC9D1-04DB-4A54-A09A-20AD42072C69}" type="datetimeFigureOut">
              <a:rPr lang="en-US" smtClean="0"/>
              <a:pPr/>
              <a:t>10/21/2010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97A6B7-8039-461E-8D00-D3FBB36D12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DBC9D1-04DB-4A54-A09A-20AD42072C69}" type="datetimeFigureOut">
              <a:rPr lang="en-US" smtClean="0"/>
              <a:pPr/>
              <a:t>10/21/2010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97A6B7-8039-461E-8D00-D3FBB36D12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BC9D1-04DB-4A54-A09A-20AD42072C69}" type="datetimeFigureOut">
              <a:rPr lang="en-US" smtClean="0"/>
              <a:pPr/>
              <a:t>10/21/2010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97A6B7-8039-461E-8D00-D3FBB36D12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228600" y="0"/>
            <a:ext cx="9753600" cy="7315200"/>
          </a:xfrm>
          <a:prstGeom prst="rect">
            <a:avLst/>
          </a:prstGeom>
          <a:noFill/>
          <a:ln w="9525">
            <a:noFill/>
            <a:miter lim="800000"/>
            <a:headEnd/>
            <a:tailEnd/>
          </a:ln>
          <a:effectLst/>
        </p:spPr>
      </p:pic>
      <p:sp>
        <p:nvSpPr>
          <p:cNvPr id="3" name="TextBox 2"/>
          <p:cNvSpPr txBox="1"/>
          <p:nvPr/>
        </p:nvSpPr>
        <p:spPr>
          <a:xfrm>
            <a:off x="1600200" y="1981200"/>
            <a:ext cx="6858000" cy="2123658"/>
          </a:xfrm>
          <a:prstGeom prst="rect">
            <a:avLst/>
          </a:prstGeom>
          <a:noFill/>
        </p:spPr>
        <p:txBody>
          <a:bodyPr wrap="square" rtlCol="0">
            <a:spAutoFit/>
          </a:bodyPr>
          <a:lstStyle/>
          <a:p>
            <a:pPr algn="ctr"/>
            <a:r>
              <a:rPr lang="en-US" sz="4400" b="1" dirty="0" smtClean="0">
                <a:solidFill>
                  <a:schemeClr val="accent2">
                    <a:lumMod val="75000"/>
                  </a:schemeClr>
                </a:solidFill>
              </a:rPr>
              <a:t>2009</a:t>
            </a:r>
          </a:p>
          <a:p>
            <a:pPr algn="ctr"/>
            <a:r>
              <a:rPr lang="en-US" sz="4400" b="1" dirty="0" smtClean="0">
                <a:solidFill>
                  <a:schemeClr val="accent2">
                    <a:lumMod val="75000"/>
                  </a:schemeClr>
                </a:solidFill>
              </a:rPr>
              <a:t>Training </a:t>
            </a:r>
            <a:r>
              <a:rPr lang="en-US" sz="4400" b="1" dirty="0" smtClean="0">
                <a:solidFill>
                  <a:schemeClr val="accent2">
                    <a:lumMod val="75000"/>
                  </a:schemeClr>
                </a:solidFill>
              </a:rPr>
              <a:t>Results</a:t>
            </a:r>
          </a:p>
          <a:p>
            <a:endParaRPr lang="en-US" sz="4400" b="1" dirty="0">
              <a:solidFill>
                <a:schemeClr val="tx2">
                  <a:lumMod val="60000"/>
                  <a:lumOff val="4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753600" cy="7315200"/>
          </a:xfrm>
          <a:prstGeom prst="rect">
            <a:avLst/>
          </a:prstGeom>
          <a:noFill/>
          <a:ln w="9525">
            <a:noFill/>
            <a:miter lim="800000"/>
            <a:headEnd/>
            <a:tailEnd/>
          </a:ln>
          <a:effectLst/>
        </p:spPr>
      </p:pic>
      <p:graphicFrame>
        <p:nvGraphicFramePr>
          <p:cNvPr id="3" name="Table 2"/>
          <p:cNvGraphicFramePr>
            <a:graphicFrameLocks noGrp="1"/>
          </p:cNvGraphicFramePr>
          <p:nvPr/>
        </p:nvGraphicFramePr>
        <p:xfrm>
          <a:off x="914401" y="761996"/>
          <a:ext cx="7696199" cy="4683537"/>
        </p:xfrm>
        <a:graphic>
          <a:graphicData uri="http://schemas.openxmlformats.org/drawingml/2006/table">
            <a:tbl>
              <a:tblPr/>
              <a:tblGrid>
                <a:gridCol w="1066799"/>
                <a:gridCol w="609600"/>
                <a:gridCol w="762000"/>
                <a:gridCol w="685800"/>
                <a:gridCol w="609600"/>
                <a:gridCol w="533400"/>
                <a:gridCol w="533400"/>
                <a:gridCol w="457200"/>
                <a:gridCol w="609600"/>
                <a:gridCol w="609600"/>
                <a:gridCol w="630881"/>
                <a:gridCol w="588319"/>
              </a:tblGrid>
              <a:tr h="568037">
                <a:tc gridSpan="12">
                  <a:txBody>
                    <a:bodyPr/>
                    <a:lstStyle/>
                    <a:p>
                      <a:pPr algn="ctr" fontAlgn="b"/>
                      <a:r>
                        <a:rPr lang="en-US" sz="3200" b="1" i="0" u="none" strike="noStrike" dirty="0" smtClean="0">
                          <a:solidFill>
                            <a:srgbClr val="000000"/>
                          </a:solidFill>
                          <a:latin typeface="Calibri"/>
                        </a:rPr>
                        <a:t>Word Attack: Enrolled </a:t>
                      </a:r>
                      <a:r>
                        <a:rPr lang="en-US" sz="3200" b="1" i="0" u="none" strike="noStrike" dirty="0">
                          <a:solidFill>
                            <a:srgbClr val="000000"/>
                          </a:solidFill>
                          <a:latin typeface="Calibri"/>
                        </a:rPr>
                        <a:t>in </a:t>
                      </a:r>
                      <a:r>
                        <a:rPr lang="en-US" sz="3200" b="1" i="0" u="none" strike="noStrike" dirty="0" smtClean="0">
                          <a:solidFill>
                            <a:srgbClr val="000000"/>
                          </a:solidFill>
                          <a:latin typeface="Calibri"/>
                        </a:rPr>
                        <a:t>ReadRx by Pre %tile</a:t>
                      </a:r>
                      <a:endParaRPr lang="en-US" sz="3200" b="1"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pPr algn="ct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pPr algn="ct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pPr algn="ct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pPr algn="ct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pPr algn="ct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pPr algn="ct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pPr algn="ct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pPr algn="ct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pPr algn="ct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pPr algn="ct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pPr algn="ct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r>
              <a:tr h="1107671">
                <a:tc>
                  <a:txBody>
                    <a:bodyPr/>
                    <a:lstStyle/>
                    <a:p>
                      <a:pPr algn="l" fontAlgn="b"/>
                      <a:r>
                        <a:rPr lang="en-US" sz="1600" b="1" i="0" u="none" strike="noStrike">
                          <a:solidFill>
                            <a:srgbClr val="000000"/>
                          </a:solidFill>
                          <a:latin typeface="Calibri"/>
                        </a:rPr>
                        <a:t>Results By Pre %tile</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latin typeface="Calibri"/>
                        </a:rPr>
                        <a:t>Avg Age</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latin typeface="Calibri"/>
                        </a:rPr>
                        <a:t>Pre Age Score</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latin typeface="Calibri"/>
                        </a:rPr>
                        <a:t>Post Age Score</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latin typeface="Calibri"/>
                        </a:rPr>
                        <a:t>Age Gain</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latin typeface="Calibri"/>
                        </a:rPr>
                        <a:t>Pre %tile</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Post %tile</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%tile Gain</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Pre </a:t>
                      </a:r>
                      <a:r>
                        <a:rPr lang="en-US" sz="1600" b="1" i="0" u="none" strike="noStrike" dirty="0" err="1">
                          <a:solidFill>
                            <a:srgbClr val="000000"/>
                          </a:solidFill>
                          <a:latin typeface="Calibri"/>
                        </a:rPr>
                        <a:t>SScore</a:t>
                      </a:r>
                      <a:endParaRPr lang="en-US" sz="1600" b="1" i="0" u="none" strike="noStrike" dirty="0">
                        <a:solidFill>
                          <a:srgbClr val="000000"/>
                        </a:solidFill>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Post </a:t>
                      </a:r>
                      <a:r>
                        <a:rPr lang="en-US" sz="1600" b="1" i="0" u="none" strike="noStrike" dirty="0" err="1">
                          <a:solidFill>
                            <a:srgbClr val="000000"/>
                          </a:solidFill>
                          <a:latin typeface="Calibri"/>
                        </a:rPr>
                        <a:t>SScore</a:t>
                      </a:r>
                      <a:endParaRPr lang="en-US" sz="1600" b="1" i="0" u="none" strike="noStrike" dirty="0">
                        <a:solidFill>
                          <a:srgbClr val="000000"/>
                        </a:solidFill>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err="1">
                          <a:solidFill>
                            <a:srgbClr val="000000"/>
                          </a:solidFill>
                          <a:latin typeface="Calibri"/>
                        </a:rPr>
                        <a:t>SScore</a:t>
                      </a:r>
                      <a:r>
                        <a:rPr lang="en-US" sz="1600" b="1" i="0" u="none" strike="noStrike" dirty="0">
                          <a:solidFill>
                            <a:srgbClr val="000000"/>
                          </a:solidFill>
                          <a:latin typeface="Calibri"/>
                        </a:rPr>
                        <a:t> Gain</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Count</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381696">
                <a:tc>
                  <a:txBody>
                    <a:bodyPr/>
                    <a:lstStyle/>
                    <a:p>
                      <a:pPr algn="l" fontAlgn="b"/>
                      <a:r>
                        <a:rPr lang="en-US" sz="1600" b="1" i="0" u="none" strike="noStrike" dirty="0">
                          <a:solidFill>
                            <a:srgbClr val="000000"/>
                          </a:solidFill>
                          <a:latin typeface="Calibri"/>
                        </a:rPr>
                        <a:t>0 to 9.9</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chemeClr val="accent4">
                        <a:lumMod val="20000"/>
                        <a:lumOff val="80000"/>
                      </a:schemeClr>
                    </a:solidFill>
                  </a:tcPr>
                </a:tc>
                <a:tc>
                  <a:txBody>
                    <a:bodyPr/>
                    <a:lstStyle/>
                    <a:p>
                      <a:pPr algn="ctr" fontAlgn="b"/>
                      <a:r>
                        <a:rPr lang="en-US" sz="1600" b="1" i="0" u="none" strike="noStrike">
                          <a:solidFill>
                            <a:srgbClr val="000000"/>
                          </a:solidFill>
                          <a:latin typeface="Calibri"/>
                        </a:rPr>
                        <a:t>13.2</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1" i="0" u="none" strike="noStrike">
                          <a:solidFill>
                            <a:srgbClr val="000000"/>
                          </a:solidFill>
                          <a:latin typeface="Calibri"/>
                        </a:rPr>
                        <a:t>7.3</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1" i="0" u="none" strike="noStrike">
                          <a:solidFill>
                            <a:srgbClr val="000000"/>
                          </a:solidFill>
                          <a:latin typeface="Calibri"/>
                        </a:rPr>
                        <a:t>9.8</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1" i="0" u="none" strike="noStrike">
                          <a:solidFill>
                            <a:srgbClr val="000000"/>
                          </a:solidFill>
                          <a:latin typeface="Calibri"/>
                        </a:rPr>
                        <a:t>2.5</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F2DDDC"/>
                    </a:solidFill>
                  </a:tcPr>
                </a:tc>
                <a:tc>
                  <a:txBody>
                    <a:bodyPr/>
                    <a:lstStyle/>
                    <a:p>
                      <a:pPr algn="ctr" fontAlgn="b"/>
                      <a:r>
                        <a:rPr lang="en-US" sz="1600" b="1" i="0" u="none" strike="noStrike">
                          <a:solidFill>
                            <a:srgbClr val="000000"/>
                          </a:solidFill>
                          <a:latin typeface="Calibri"/>
                        </a:rPr>
                        <a:t>4</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1" i="0" u="none" strike="noStrike">
                          <a:solidFill>
                            <a:srgbClr val="000000"/>
                          </a:solidFill>
                          <a:latin typeface="Calibri"/>
                        </a:rPr>
                        <a:t>26</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1" i="0" u="none" strike="noStrike">
                          <a:solidFill>
                            <a:srgbClr val="000000"/>
                          </a:solidFill>
                          <a:latin typeface="Calibri"/>
                        </a:rPr>
                        <a:t>22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DDDC"/>
                    </a:solidFill>
                  </a:tcPr>
                </a:tc>
                <a:tc>
                  <a:txBody>
                    <a:bodyPr/>
                    <a:lstStyle/>
                    <a:p>
                      <a:pPr algn="ctr" fontAlgn="b"/>
                      <a:r>
                        <a:rPr lang="en-US" sz="1600" b="1" i="0" u="none" strike="noStrike">
                          <a:solidFill>
                            <a:srgbClr val="000000"/>
                          </a:solidFill>
                          <a:latin typeface="Calibri"/>
                        </a:rPr>
                        <a:t>71</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1" i="0" u="none" strike="noStrike">
                          <a:solidFill>
                            <a:srgbClr val="000000"/>
                          </a:solidFill>
                          <a:latin typeface="Calibri"/>
                        </a:rPr>
                        <a:t>88</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1" i="0" u="none" strike="noStrike">
                          <a:solidFill>
                            <a:srgbClr val="000000"/>
                          </a:solidFill>
                          <a:latin typeface="Calibri"/>
                        </a:rPr>
                        <a:t>17</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F2DDDC"/>
                    </a:solidFill>
                  </a:tcPr>
                </a:tc>
                <a:tc>
                  <a:txBody>
                    <a:bodyPr/>
                    <a:lstStyle/>
                    <a:p>
                      <a:pPr algn="ctr" fontAlgn="b"/>
                      <a:r>
                        <a:rPr lang="en-US" sz="1600" b="1" i="0" u="none" strike="noStrike" dirty="0">
                          <a:solidFill>
                            <a:srgbClr val="000000"/>
                          </a:solidFill>
                          <a:latin typeface="Calibri"/>
                        </a:rPr>
                        <a:t>114</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r>
              <a:tr h="381000">
                <a:tc>
                  <a:txBody>
                    <a:bodyPr/>
                    <a:lstStyle/>
                    <a:p>
                      <a:pPr algn="l" fontAlgn="b"/>
                      <a:r>
                        <a:rPr lang="en-US" sz="1600" b="1" i="0" u="none" strike="noStrike" dirty="0">
                          <a:solidFill>
                            <a:srgbClr val="000000"/>
                          </a:solidFill>
                          <a:latin typeface="Calibri"/>
                        </a:rPr>
                        <a:t>10 to 19.9</a:t>
                      </a:r>
                    </a:p>
                  </a:txBody>
                  <a:tcPr marL="9525" marR="9525" marT="9525" marB="0" anchor="b">
                    <a:lnL>
                      <a:noFill/>
                    </a:lnL>
                    <a:lnR>
                      <a:noFill/>
                    </a:lnR>
                    <a:lnT>
                      <a:noFill/>
                    </a:lnT>
                    <a:lnB>
                      <a:noFill/>
                    </a:lnB>
                    <a:solidFill>
                      <a:schemeClr val="accent4">
                        <a:lumMod val="20000"/>
                        <a:lumOff val="80000"/>
                      </a:schemeClr>
                    </a:solidFill>
                  </a:tcPr>
                </a:tc>
                <a:tc>
                  <a:txBody>
                    <a:bodyPr/>
                    <a:lstStyle/>
                    <a:p>
                      <a:pPr algn="ctr" fontAlgn="b"/>
                      <a:r>
                        <a:rPr lang="en-US" sz="1600" b="1" i="0" u="none" strike="noStrike">
                          <a:solidFill>
                            <a:srgbClr val="000000"/>
                          </a:solidFill>
                          <a:latin typeface="Calibri"/>
                        </a:rPr>
                        <a:t>12.7</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8.3</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10.8</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2.5</a:t>
                      </a:r>
                    </a:p>
                  </a:txBody>
                  <a:tcPr marL="9525" marR="9525" marT="9525" marB="0" anchor="b">
                    <a:lnL>
                      <a:noFill/>
                    </a:lnL>
                    <a:lnR>
                      <a:noFill/>
                    </a:lnR>
                    <a:lnT>
                      <a:noFill/>
                    </a:lnT>
                    <a:lnB>
                      <a:noFill/>
                    </a:lnB>
                    <a:solidFill>
                      <a:srgbClr val="F2DDDC"/>
                    </a:solidFill>
                  </a:tcPr>
                </a:tc>
                <a:tc>
                  <a:txBody>
                    <a:bodyPr/>
                    <a:lstStyle/>
                    <a:p>
                      <a:pPr algn="ctr" fontAlgn="b"/>
                      <a:r>
                        <a:rPr lang="en-US" sz="1600" b="1" i="0" u="none" strike="noStrike">
                          <a:solidFill>
                            <a:srgbClr val="000000"/>
                          </a:solidFill>
                          <a:latin typeface="Calibri"/>
                        </a:rPr>
                        <a:t>15</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36</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1" i="0" u="none" strike="noStrike">
                          <a:solidFill>
                            <a:srgbClr val="000000"/>
                          </a:solidFill>
                          <a:latin typeface="Calibri"/>
                        </a:rPr>
                        <a:t>21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600" b="1" i="0" u="none" strike="noStrike">
                          <a:solidFill>
                            <a:srgbClr val="000000"/>
                          </a:solidFill>
                          <a:latin typeface="Calibri"/>
                        </a:rPr>
                        <a:t>84</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600" b="1" i="0" u="none" strike="noStrike">
                          <a:solidFill>
                            <a:srgbClr val="000000"/>
                          </a:solidFill>
                          <a:latin typeface="Calibri"/>
                        </a:rPr>
                        <a:t>94</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10</a:t>
                      </a:r>
                    </a:p>
                  </a:txBody>
                  <a:tcPr marL="9525" marR="9525" marT="9525" marB="0" anchor="b">
                    <a:lnL>
                      <a:noFill/>
                    </a:lnL>
                    <a:lnR>
                      <a:noFill/>
                    </a:lnR>
                    <a:lnT>
                      <a:noFill/>
                    </a:lnT>
                    <a:lnB>
                      <a:noFill/>
                    </a:lnB>
                    <a:solidFill>
                      <a:srgbClr val="F2DDDC"/>
                    </a:solidFill>
                  </a:tcPr>
                </a:tc>
                <a:tc>
                  <a:txBody>
                    <a:bodyPr/>
                    <a:lstStyle/>
                    <a:p>
                      <a:pPr algn="ctr" fontAlgn="b"/>
                      <a:r>
                        <a:rPr lang="en-US" sz="1600" b="1" i="0" u="none" strike="noStrike" dirty="0">
                          <a:solidFill>
                            <a:srgbClr val="000000"/>
                          </a:solidFill>
                          <a:latin typeface="Calibri"/>
                        </a:rPr>
                        <a:t>188</a:t>
                      </a:r>
                    </a:p>
                  </a:txBody>
                  <a:tcPr marL="9525" marR="9525" marT="9525" marB="0" anchor="b">
                    <a:lnL>
                      <a:noFill/>
                    </a:lnL>
                    <a:lnR>
                      <a:noFill/>
                    </a:lnR>
                    <a:lnT>
                      <a:noFill/>
                    </a:lnT>
                    <a:lnB>
                      <a:noFill/>
                    </a:lnB>
                  </a:tcPr>
                </a:tc>
              </a:tr>
              <a:tr h="381000">
                <a:tc>
                  <a:txBody>
                    <a:bodyPr/>
                    <a:lstStyle/>
                    <a:p>
                      <a:pPr algn="l" fontAlgn="b"/>
                      <a:r>
                        <a:rPr lang="en-US" sz="1600" b="1" i="0" u="none" strike="noStrike" dirty="0">
                          <a:solidFill>
                            <a:srgbClr val="000000"/>
                          </a:solidFill>
                          <a:latin typeface="Calibri"/>
                        </a:rPr>
                        <a:t>20 to 29.9</a:t>
                      </a:r>
                    </a:p>
                  </a:txBody>
                  <a:tcPr marL="9525" marR="9525" marT="9525" marB="0" anchor="b">
                    <a:lnL>
                      <a:noFill/>
                    </a:lnL>
                    <a:lnR>
                      <a:noFill/>
                    </a:lnR>
                    <a:lnT>
                      <a:noFill/>
                    </a:lnT>
                    <a:lnB>
                      <a:noFill/>
                    </a:lnB>
                    <a:solidFill>
                      <a:schemeClr val="accent4">
                        <a:lumMod val="20000"/>
                        <a:lumOff val="80000"/>
                      </a:schemeClr>
                    </a:solidFill>
                  </a:tcPr>
                </a:tc>
                <a:tc>
                  <a:txBody>
                    <a:bodyPr/>
                    <a:lstStyle/>
                    <a:p>
                      <a:pPr algn="ctr" fontAlgn="b"/>
                      <a:r>
                        <a:rPr lang="en-US" sz="1600" b="1" i="0" u="none" strike="noStrike" dirty="0">
                          <a:solidFill>
                            <a:srgbClr val="000000"/>
                          </a:solidFill>
                          <a:latin typeface="Calibri"/>
                        </a:rPr>
                        <a:t>12.2</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8.9</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11.9</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3.0</a:t>
                      </a:r>
                    </a:p>
                  </a:txBody>
                  <a:tcPr marL="9525" marR="9525" marT="9525" marB="0" anchor="b">
                    <a:lnL>
                      <a:noFill/>
                    </a:lnL>
                    <a:lnR>
                      <a:noFill/>
                    </a:lnR>
                    <a:lnT>
                      <a:noFill/>
                    </a:lnT>
                    <a:lnB>
                      <a:noFill/>
                    </a:lnB>
                    <a:solidFill>
                      <a:srgbClr val="F2DDDC"/>
                    </a:solidFill>
                  </a:tcPr>
                </a:tc>
                <a:tc>
                  <a:txBody>
                    <a:bodyPr/>
                    <a:lstStyle/>
                    <a:p>
                      <a:pPr algn="ctr" fontAlgn="b"/>
                      <a:r>
                        <a:rPr lang="en-US" sz="1600" b="1" i="0" u="none" strike="noStrike">
                          <a:solidFill>
                            <a:srgbClr val="000000"/>
                          </a:solidFill>
                          <a:latin typeface="Calibri"/>
                        </a:rPr>
                        <a:t>25</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46</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1" i="0" u="none" strike="noStrike">
                          <a:solidFill>
                            <a:srgbClr val="000000"/>
                          </a:solidFill>
                          <a:latin typeface="Calibri"/>
                        </a:rPr>
                        <a:t>21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600" b="1" i="0" u="none" strike="noStrike">
                          <a:solidFill>
                            <a:srgbClr val="000000"/>
                          </a:solidFill>
                          <a:latin typeface="Calibri"/>
                        </a:rPr>
                        <a:t>90</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600" b="1" i="0" u="none" strike="noStrike">
                          <a:solidFill>
                            <a:srgbClr val="000000"/>
                          </a:solidFill>
                          <a:latin typeface="Calibri"/>
                        </a:rPr>
                        <a:t>98</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9</a:t>
                      </a:r>
                    </a:p>
                  </a:txBody>
                  <a:tcPr marL="9525" marR="9525" marT="9525" marB="0" anchor="b">
                    <a:lnL>
                      <a:noFill/>
                    </a:lnL>
                    <a:lnR>
                      <a:noFill/>
                    </a:lnR>
                    <a:lnT>
                      <a:noFill/>
                    </a:lnT>
                    <a:lnB>
                      <a:noFill/>
                    </a:lnB>
                    <a:solidFill>
                      <a:srgbClr val="F2DDDC"/>
                    </a:solidFill>
                  </a:tcPr>
                </a:tc>
                <a:tc>
                  <a:txBody>
                    <a:bodyPr/>
                    <a:lstStyle/>
                    <a:p>
                      <a:pPr algn="ctr" fontAlgn="b"/>
                      <a:r>
                        <a:rPr lang="en-US" sz="1600" b="1" i="0" u="none" strike="noStrike" dirty="0">
                          <a:solidFill>
                            <a:srgbClr val="000000"/>
                          </a:solidFill>
                          <a:latin typeface="Calibri"/>
                        </a:rPr>
                        <a:t>249</a:t>
                      </a:r>
                    </a:p>
                  </a:txBody>
                  <a:tcPr marL="9525" marR="9525" marT="9525" marB="0" anchor="b">
                    <a:lnL>
                      <a:noFill/>
                    </a:lnL>
                    <a:lnR>
                      <a:noFill/>
                    </a:lnR>
                    <a:lnT>
                      <a:noFill/>
                    </a:lnT>
                    <a:lnB>
                      <a:noFill/>
                    </a:lnB>
                  </a:tcPr>
                </a:tc>
              </a:tr>
              <a:tr h="347059">
                <a:tc>
                  <a:txBody>
                    <a:bodyPr/>
                    <a:lstStyle/>
                    <a:p>
                      <a:pPr algn="l" fontAlgn="b"/>
                      <a:r>
                        <a:rPr lang="en-US" sz="1600" b="1" i="0" u="none" strike="noStrike" dirty="0">
                          <a:solidFill>
                            <a:srgbClr val="000000"/>
                          </a:solidFill>
                          <a:latin typeface="Calibri"/>
                        </a:rPr>
                        <a:t>30 to 30.9</a:t>
                      </a:r>
                    </a:p>
                  </a:txBody>
                  <a:tcPr marL="9525" marR="9525" marT="9525" marB="0" anchor="b">
                    <a:lnL>
                      <a:noFill/>
                    </a:lnL>
                    <a:lnR>
                      <a:noFill/>
                    </a:lnR>
                    <a:lnT>
                      <a:noFill/>
                    </a:lnT>
                    <a:lnB>
                      <a:noFill/>
                    </a:lnB>
                    <a:solidFill>
                      <a:schemeClr val="accent4">
                        <a:lumMod val="20000"/>
                        <a:lumOff val="80000"/>
                      </a:schemeClr>
                    </a:solidFill>
                  </a:tcPr>
                </a:tc>
                <a:tc>
                  <a:txBody>
                    <a:bodyPr/>
                    <a:lstStyle/>
                    <a:p>
                      <a:pPr algn="ctr" fontAlgn="b"/>
                      <a:r>
                        <a:rPr lang="en-US" sz="1600" b="1" i="0" u="none" strike="noStrike">
                          <a:solidFill>
                            <a:srgbClr val="000000"/>
                          </a:solidFill>
                          <a:latin typeface="Calibri"/>
                        </a:rPr>
                        <a:t>11.5</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9.4</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12.6</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3.2</a:t>
                      </a:r>
                    </a:p>
                  </a:txBody>
                  <a:tcPr marL="9525" marR="9525" marT="9525" marB="0" anchor="b">
                    <a:lnL>
                      <a:noFill/>
                    </a:lnL>
                    <a:lnR>
                      <a:noFill/>
                    </a:lnR>
                    <a:lnT>
                      <a:noFill/>
                    </a:lnT>
                    <a:lnB>
                      <a:noFill/>
                    </a:lnB>
                    <a:solidFill>
                      <a:srgbClr val="F2DDDC"/>
                    </a:solidFill>
                  </a:tcPr>
                </a:tc>
                <a:tc>
                  <a:txBody>
                    <a:bodyPr/>
                    <a:lstStyle/>
                    <a:p>
                      <a:pPr algn="ctr" fontAlgn="b"/>
                      <a:r>
                        <a:rPr lang="en-US" sz="1600" b="1" i="0" u="none" strike="noStrike">
                          <a:solidFill>
                            <a:srgbClr val="000000"/>
                          </a:solidFill>
                          <a:latin typeface="Calibri"/>
                        </a:rPr>
                        <a:t>35</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54</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1" i="0" u="none" strike="noStrike">
                          <a:solidFill>
                            <a:srgbClr val="000000"/>
                          </a:solidFill>
                          <a:latin typeface="Calibri"/>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600" b="1" i="0" u="none" strike="noStrike">
                          <a:solidFill>
                            <a:srgbClr val="000000"/>
                          </a:solidFill>
                          <a:latin typeface="Calibri"/>
                        </a:rPr>
                        <a:t>94</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600" b="1" i="0" u="none" strike="noStrike">
                          <a:solidFill>
                            <a:srgbClr val="000000"/>
                          </a:solidFill>
                          <a:latin typeface="Calibri"/>
                        </a:rPr>
                        <a:t>102</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8</a:t>
                      </a:r>
                    </a:p>
                  </a:txBody>
                  <a:tcPr marL="9525" marR="9525" marT="9525" marB="0" anchor="b">
                    <a:lnL>
                      <a:noFill/>
                    </a:lnL>
                    <a:lnR>
                      <a:noFill/>
                    </a:lnR>
                    <a:lnT>
                      <a:noFill/>
                    </a:lnT>
                    <a:lnB>
                      <a:noFill/>
                    </a:lnB>
                    <a:solidFill>
                      <a:srgbClr val="F2DDDC"/>
                    </a:solidFill>
                  </a:tcPr>
                </a:tc>
                <a:tc>
                  <a:txBody>
                    <a:bodyPr/>
                    <a:lstStyle/>
                    <a:p>
                      <a:pPr algn="ctr" fontAlgn="b"/>
                      <a:r>
                        <a:rPr lang="en-US" sz="1600" b="1" i="0" u="none" strike="noStrike" dirty="0">
                          <a:solidFill>
                            <a:srgbClr val="000000"/>
                          </a:solidFill>
                          <a:latin typeface="Calibri"/>
                        </a:rPr>
                        <a:t>299</a:t>
                      </a:r>
                    </a:p>
                  </a:txBody>
                  <a:tcPr marL="9525" marR="9525" marT="9525" marB="0" anchor="b">
                    <a:lnL>
                      <a:noFill/>
                    </a:lnL>
                    <a:lnR>
                      <a:noFill/>
                    </a:lnR>
                    <a:lnT>
                      <a:noFill/>
                    </a:lnT>
                    <a:lnB>
                      <a:noFill/>
                    </a:lnB>
                  </a:tcPr>
                </a:tc>
              </a:tr>
              <a:tr h="374074">
                <a:tc>
                  <a:txBody>
                    <a:bodyPr/>
                    <a:lstStyle/>
                    <a:p>
                      <a:pPr algn="l" fontAlgn="b"/>
                      <a:r>
                        <a:rPr lang="en-US" sz="1600" b="1" i="0" u="none" strike="noStrike" dirty="0">
                          <a:solidFill>
                            <a:srgbClr val="000000"/>
                          </a:solidFill>
                          <a:latin typeface="Calibri"/>
                        </a:rPr>
                        <a:t>40 to 40.9</a:t>
                      </a:r>
                    </a:p>
                  </a:txBody>
                  <a:tcPr marL="9525" marR="9525" marT="9525" marB="0" anchor="b">
                    <a:lnL>
                      <a:noFill/>
                    </a:lnL>
                    <a:lnR>
                      <a:noFill/>
                    </a:lnR>
                    <a:lnT>
                      <a:noFill/>
                    </a:lnT>
                    <a:lnB>
                      <a:noFill/>
                    </a:lnB>
                    <a:solidFill>
                      <a:schemeClr val="accent4">
                        <a:lumMod val="20000"/>
                        <a:lumOff val="80000"/>
                      </a:schemeClr>
                    </a:solidFill>
                  </a:tcPr>
                </a:tc>
                <a:tc>
                  <a:txBody>
                    <a:bodyPr/>
                    <a:lstStyle/>
                    <a:p>
                      <a:pPr algn="ctr" fontAlgn="b"/>
                      <a:r>
                        <a:rPr lang="en-US" sz="1600" b="1" i="0" u="none" strike="noStrike">
                          <a:solidFill>
                            <a:srgbClr val="000000"/>
                          </a:solidFill>
                          <a:latin typeface="Calibri"/>
                        </a:rPr>
                        <a:t>11.2</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10.1</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13.0</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2.9</a:t>
                      </a:r>
                    </a:p>
                  </a:txBody>
                  <a:tcPr marL="9525" marR="9525" marT="9525" marB="0" anchor="b">
                    <a:lnL>
                      <a:noFill/>
                    </a:lnL>
                    <a:lnR>
                      <a:noFill/>
                    </a:lnR>
                    <a:lnT>
                      <a:noFill/>
                    </a:lnT>
                    <a:lnB>
                      <a:noFill/>
                    </a:lnB>
                    <a:solidFill>
                      <a:srgbClr val="F2DDDC"/>
                    </a:solidFill>
                  </a:tcPr>
                </a:tc>
                <a:tc>
                  <a:txBody>
                    <a:bodyPr/>
                    <a:lstStyle/>
                    <a:p>
                      <a:pPr algn="ctr" fontAlgn="b"/>
                      <a:r>
                        <a:rPr lang="en-US" sz="1600" b="1" i="0" u="none" strike="noStrike">
                          <a:solidFill>
                            <a:srgbClr val="000000"/>
                          </a:solidFill>
                          <a:latin typeface="Calibri"/>
                        </a:rPr>
                        <a:t>44</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61</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1" i="0" u="none" strike="noStrike">
                          <a:solidFill>
                            <a:srgbClr val="000000"/>
                          </a:solidFill>
                          <a:latin typeface="Calibri"/>
                        </a:rPr>
                        <a:t>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600" b="1" i="0" u="none" strike="noStrike">
                          <a:solidFill>
                            <a:srgbClr val="000000"/>
                          </a:solidFill>
                          <a:latin typeface="Calibri"/>
                        </a:rPr>
                        <a:t>98</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600" b="1" i="0" u="none" strike="noStrike">
                          <a:solidFill>
                            <a:srgbClr val="000000"/>
                          </a:solidFill>
                          <a:latin typeface="Calibri"/>
                        </a:rPr>
                        <a:t>105</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6</a:t>
                      </a:r>
                    </a:p>
                  </a:txBody>
                  <a:tcPr marL="9525" marR="9525" marT="9525" marB="0" anchor="b">
                    <a:lnL>
                      <a:noFill/>
                    </a:lnL>
                    <a:lnR>
                      <a:noFill/>
                    </a:lnR>
                    <a:lnT>
                      <a:noFill/>
                    </a:lnT>
                    <a:lnB>
                      <a:noFill/>
                    </a:lnB>
                    <a:solidFill>
                      <a:srgbClr val="F2DDDC"/>
                    </a:solidFill>
                  </a:tcPr>
                </a:tc>
                <a:tc>
                  <a:txBody>
                    <a:bodyPr/>
                    <a:lstStyle/>
                    <a:p>
                      <a:pPr algn="ctr" fontAlgn="b"/>
                      <a:r>
                        <a:rPr lang="en-US" sz="1600" b="1" i="0" u="none" strike="noStrike" dirty="0">
                          <a:solidFill>
                            <a:srgbClr val="000000"/>
                          </a:solidFill>
                          <a:latin typeface="Calibri"/>
                        </a:rPr>
                        <a:t>237</a:t>
                      </a:r>
                    </a:p>
                  </a:txBody>
                  <a:tcPr marL="9525" marR="9525" marT="9525" marB="0" anchor="b">
                    <a:lnL>
                      <a:noFill/>
                    </a:lnL>
                    <a:lnR>
                      <a:noFill/>
                    </a:lnR>
                    <a:lnT>
                      <a:noFill/>
                    </a:lnT>
                    <a:lnB>
                      <a:noFill/>
                    </a:lnB>
                  </a:tcPr>
                </a:tc>
              </a:tr>
              <a:tr h="381000">
                <a:tc>
                  <a:txBody>
                    <a:bodyPr/>
                    <a:lstStyle/>
                    <a:p>
                      <a:pPr algn="l" fontAlgn="b"/>
                      <a:r>
                        <a:rPr lang="en-US" sz="1600" b="1" i="0" u="none" strike="noStrike" dirty="0">
                          <a:solidFill>
                            <a:srgbClr val="000000"/>
                          </a:solidFill>
                          <a:latin typeface="Calibri"/>
                        </a:rPr>
                        <a:t>50 to 50.9</a:t>
                      </a:r>
                    </a:p>
                  </a:txBody>
                  <a:tcPr marL="9525" marR="9525" marT="9525" marB="0" anchor="b">
                    <a:lnL>
                      <a:noFill/>
                    </a:lnL>
                    <a:lnR>
                      <a:noFill/>
                    </a:lnR>
                    <a:lnT>
                      <a:noFill/>
                    </a:lnT>
                    <a:lnB>
                      <a:noFill/>
                    </a:lnB>
                    <a:solidFill>
                      <a:schemeClr val="accent4">
                        <a:lumMod val="20000"/>
                        <a:lumOff val="80000"/>
                      </a:schemeClr>
                    </a:solidFill>
                  </a:tcPr>
                </a:tc>
                <a:tc>
                  <a:txBody>
                    <a:bodyPr/>
                    <a:lstStyle/>
                    <a:p>
                      <a:pPr algn="ctr" fontAlgn="b"/>
                      <a:r>
                        <a:rPr lang="en-US" sz="1600" b="1" i="0" u="none" strike="noStrike">
                          <a:solidFill>
                            <a:srgbClr val="000000"/>
                          </a:solidFill>
                          <a:latin typeface="Calibri"/>
                        </a:rPr>
                        <a:t>11.3</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11.2</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14.3</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3.1</a:t>
                      </a:r>
                    </a:p>
                  </a:txBody>
                  <a:tcPr marL="9525" marR="9525" marT="9525" marB="0" anchor="b">
                    <a:lnL>
                      <a:noFill/>
                    </a:lnL>
                    <a:lnR>
                      <a:noFill/>
                    </a:lnR>
                    <a:lnT>
                      <a:noFill/>
                    </a:lnT>
                    <a:lnB>
                      <a:noFill/>
                    </a:lnB>
                    <a:solidFill>
                      <a:srgbClr val="F2DDDC"/>
                    </a:solidFill>
                  </a:tcPr>
                </a:tc>
                <a:tc>
                  <a:txBody>
                    <a:bodyPr/>
                    <a:lstStyle/>
                    <a:p>
                      <a:pPr algn="ctr" fontAlgn="b"/>
                      <a:r>
                        <a:rPr lang="en-US" sz="1600" b="1" i="0" u="none" strike="noStrike" dirty="0">
                          <a:solidFill>
                            <a:srgbClr val="000000"/>
                          </a:solidFill>
                          <a:latin typeface="Calibri"/>
                        </a:rPr>
                        <a:t>55</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69</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1" i="0" u="none" strike="noStrike">
                          <a:solidFill>
                            <a:srgbClr val="000000"/>
                          </a:solidFill>
                          <a:latin typeface="Calibri"/>
                        </a:rPr>
                        <a:t>14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600" b="1" i="0" u="none" strike="noStrike">
                          <a:solidFill>
                            <a:srgbClr val="000000"/>
                          </a:solidFill>
                          <a:latin typeface="Calibri"/>
                        </a:rPr>
                        <a:t>102</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600" b="1" i="0" u="none" strike="noStrike">
                          <a:solidFill>
                            <a:srgbClr val="000000"/>
                          </a:solidFill>
                          <a:latin typeface="Calibri"/>
                        </a:rPr>
                        <a:t>108</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6</a:t>
                      </a:r>
                    </a:p>
                  </a:txBody>
                  <a:tcPr marL="9525" marR="9525" marT="9525" marB="0" anchor="b">
                    <a:lnL>
                      <a:noFill/>
                    </a:lnL>
                    <a:lnR>
                      <a:noFill/>
                    </a:lnR>
                    <a:lnT>
                      <a:noFill/>
                    </a:lnT>
                    <a:lnB>
                      <a:noFill/>
                    </a:lnB>
                    <a:solidFill>
                      <a:srgbClr val="F2DDDC"/>
                    </a:solidFill>
                  </a:tcPr>
                </a:tc>
                <a:tc>
                  <a:txBody>
                    <a:bodyPr/>
                    <a:lstStyle/>
                    <a:p>
                      <a:pPr algn="ctr" fontAlgn="b"/>
                      <a:r>
                        <a:rPr lang="en-US" sz="1600" b="1" i="0" u="none" strike="noStrike" dirty="0">
                          <a:solidFill>
                            <a:srgbClr val="000000"/>
                          </a:solidFill>
                          <a:latin typeface="Calibri"/>
                        </a:rPr>
                        <a:t>102</a:t>
                      </a:r>
                    </a:p>
                  </a:txBody>
                  <a:tcPr marL="9525" marR="9525" marT="9525" marB="0" anchor="b">
                    <a:lnL>
                      <a:noFill/>
                    </a:lnL>
                    <a:lnR>
                      <a:noFill/>
                    </a:lnR>
                    <a:lnT>
                      <a:noFill/>
                    </a:lnT>
                    <a:lnB>
                      <a:noFill/>
                    </a:lnB>
                  </a:tcPr>
                </a:tc>
              </a:tr>
              <a:tr h="381000">
                <a:tc>
                  <a:txBody>
                    <a:bodyPr/>
                    <a:lstStyle/>
                    <a:p>
                      <a:pPr algn="l" fontAlgn="b"/>
                      <a:r>
                        <a:rPr lang="en-US" sz="1600" b="1" i="0" u="none" strike="noStrike" dirty="0">
                          <a:solidFill>
                            <a:srgbClr val="000000"/>
                          </a:solidFill>
                          <a:latin typeface="Calibri"/>
                        </a:rPr>
                        <a:t>60 to 60.9</a:t>
                      </a:r>
                    </a:p>
                  </a:txBody>
                  <a:tcPr marL="9525" marR="9525" marT="9525" marB="0" anchor="b">
                    <a:lnL>
                      <a:noFill/>
                    </a:lnL>
                    <a:lnR>
                      <a:noFill/>
                    </a:lnR>
                    <a:lnT>
                      <a:noFill/>
                    </a:lnT>
                    <a:lnB>
                      <a:noFill/>
                    </a:lnB>
                    <a:solidFill>
                      <a:schemeClr val="accent4">
                        <a:lumMod val="20000"/>
                        <a:lumOff val="80000"/>
                      </a:schemeClr>
                    </a:solidFill>
                  </a:tcPr>
                </a:tc>
                <a:tc>
                  <a:txBody>
                    <a:bodyPr/>
                    <a:lstStyle/>
                    <a:p>
                      <a:pPr algn="ctr" fontAlgn="b"/>
                      <a:r>
                        <a:rPr lang="en-US" sz="1600" b="1" i="0" u="none" strike="noStrike">
                          <a:solidFill>
                            <a:srgbClr val="000000"/>
                          </a:solidFill>
                          <a:latin typeface="Calibri"/>
                        </a:rPr>
                        <a:t>11.3</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11.7</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14.5</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2.8</a:t>
                      </a:r>
                    </a:p>
                  </a:txBody>
                  <a:tcPr marL="9525" marR="9525" marT="9525" marB="0" anchor="b">
                    <a:lnL>
                      <a:noFill/>
                    </a:lnL>
                    <a:lnR>
                      <a:noFill/>
                    </a:lnR>
                    <a:lnT>
                      <a:noFill/>
                    </a:lnT>
                    <a:lnB>
                      <a:noFill/>
                    </a:lnB>
                    <a:solidFill>
                      <a:srgbClr val="F2DDDC"/>
                    </a:solidFill>
                  </a:tcPr>
                </a:tc>
                <a:tc>
                  <a:txBody>
                    <a:bodyPr/>
                    <a:lstStyle/>
                    <a:p>
                      <a:pPr algn="ctr" fontAlgn="b"/>
                      <a:r>
                        <a:rPr lang="en-US" sz="1600" b="1" i="0" u="none" strike="noStrike">
                          <a:solidFill>
                            <a:srgbClr val="000000"/>
                          </a:solidFill>
                          <a:latin typeface="Calibri"/>
                        </a:rPr>
                        <a:t>64</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74</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1" i="0" u="none" strike="noStrike">
                          <a:solidFill>
                            <a:srgbClr val="000000"/>
                          </a:solidFill>
                          <a:latin typeface="Calibri"/>
                        </a:rPr>
                        <a:t>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600" b="1" i="0" u="none" strike="noStrike">
                          <a:solidFill>
                            <a:srgbClr val="000000"/>
                          </a:solidFill>
                          <a:latin typeface="Calibri"/>
                        </a:rPr>
                        <a:t>105</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600" b="1" i="0" u="none" strike="noStrike">
                          <a:solidFill>
                            <a:srgbClr val="000000"/>
                          </a:solidFill>
                          <a:latin typeface="Calibri"/>
                        </a:rPr>
                        <a:t>111</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6</a:t>
                      </a:r>
                    </a:p>
                  </a:txBody>
                  <a:tcPr marL="9525" marR="9525" marT="9525" marB="0" anchor="b">
                    <a:lnL>
                      <a:noFill/>
                    </a:lnL>
                    <a:lnR>
                      <a:noFill/>
                    </a:lnR>
                    <a:lnT>
                      <a:noFill/>
                    </a:lnT>
                    <a:lnB>
                      <a:noFill/>
                    </a:lnB>
                    <a:solidFill>
                      <a:srgbClr val="F2DDDC"/>
                    </a:solidFill>
                  </a:tcPr>
                </a:tc>
                <a:tc>
                  <a:txBody>
                    <a:bodyPr/>
                    <a:lstStyle/>
                    <a:p>
                      <a:pPr algn="ctr" fontAlgn="b"/>
                      <a:r>
                        <a:rPr lang="en-US" sz="1600" b="1" i="0" u="none" strike="noStrike" dirty="0">
                          <a:solidFill>
                            <a:srgbClr val="000000"/>
                          </a:solidFill>
                          <a:latin typeface="Calibri"/>
                        </a:rPr>
                        <a:t>71</a:t>
                      </a:r>
                    </a:p>
                  </a:txBody>
                  <a:tcPr marL="9525" marR="9525" marT="9525" marB="0" anchor="b">
                    <a:lnL>
                      <a:noFill/>
                    </a:lnL>
                    <a:lnR>
                      <a:noFill/>
                    </a:lnR>
                    <a:lnT>
                      <a:noFill/>
                    </a:lnT>
                    <a:lnB>
                      <a:noFill/>
                    </a:lnB>
                  </a:tcPr>
                </a:tc>
              </a:tr>
              <a:tr h="381000">
                <a:tc>
                  <a:txBody>
                    <a:bodyPr/>
                    <a:lstStyle/>
                    <a:p>
                      <a:pPr algn="l" fontAlgn="b"/>
                      <a:r>
                        <a:rPr lang="en-US" sz="1600" b="1" i="0" u="none" strike="noStrike" dirty="0">
                          <a:solidFill>
                            <a:srgbClr val="000000"/>
                          </a:solidFill>
                          <a:latin typeface="Calibri"/>
                        </a:rPr>
                        <a:t>70 to 100</a:t>
                      </a:r>
                    </a:p>
                  </a:txBody>
                  <a:tcPr marL="9525" marR="9525" marT="9525" marB="0" anchor="b">
                    <a:lnL>
                      <a:noFill/>
                    </a:lnL>
                    <a:lnR>
                      <a:noFill/>
                    </a:lnR>
                    <a:lnT>
                      <a:noFill/>
                    </a:lnT>
                    <a:lnB>
                      <a:noFill/>
                    </a:lnB>
                    <a:solidFill>
                      <a:schemeClr val="accent4">
                        <a:lumMod val="20000"/>
                        <a:lumOff val="80000"/>
                      </a:schemeClr>
                    </a:solidFill>
                  </a:tcPr>
                </a:tc>
                <a:tc>
                  <a:txBody>
                    <a:bodyPr/>
                    <a:lstStyle/>
                    <a:p>
                      <a:pPr algn="ctr" fontAlgn="b"/>
                      <a:r>
                        <a:rPr lang="en-US" sz="1600" b="1" i="0" u="none" strike="noStrike">
                          <a:solidFill>
                            <a:srgbClr val="000000"/>
                          </a:solidFill>
                          <a:latin typeface="Calibri"/>
                        </a:rPr>
                        <a:t>9.1</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13.3</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14.5</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1.5</a:t>
                      </a:r>
                    </a:p>
                  </a:txBody>
                  <a:tcPr marL="9525" marR="9525" marT="9525" marB="0" anchor="b">
                    <a:lnL>
                      <a:noFill/>
                    </a:lnL>
                    <a:lnR>
                      <a:noFill/>
                    </a:lnR>
                    <a:lnT>
                      <a:noFill/>
                    </a:lnT>
                    <a:lnB>
                      <a:noFill/>
                    </a:lnB>
                    <a:solidFill>
                      <a:srgbClr val="F2DDDC"/>
                    </a:solidFill>
                  </a:tcPr>
                </a:tc>
                <a:tc>
                  <a:txBody>
                    <a:bodyPr/>
                    <a:lstStyle/>
                    <a:p>
                      <a:pPr algn="ctr" fontAlgn="b"/>
                      <a:r>
                        <a:rPr lang="en-US" sz="1600" b="1" i="0" u="none" strike="noStrike">
                          <a:solidFill>
                            <a:srgbClr val="000000"/>
                          </a:solidFill>
                          <a:latin typeface="Calibri"/>
                        </a:rPr>
                        <a:t>88</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84</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1" i="0" u="none" strike="noStrike">
                          <a:solidFill>
                            <a:srgbClr val="000000"/>
                          </a:solidFill>
                          <a:latin typeface="Calibri"/>
                        </a:rPr>
                        <a:t>-3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600" b="1" i="0" u="none" strike="noStrike">
                          <a:solidFill>
                            <a:srgbClr val="000000"/>
                          </a:solidFill>
                          <a:latin typeface="Calibri"/>
                        </a:rPr>
                        <a:t>119</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600" b="1" i="0" u="none" strike="noStrike">
                          <a:solidFill>
                            <a:srgbClr val="000000"/>
                          </a:solidFill>
                          <a:latin typeface="Calibri"/>
                        </a:rPr>
                        <a:t>117</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Calibri"/>
                        </a:rPr>
                        <a:t>-1</a:t>
                      </a:r>
                    </a:p>
                  </a:txBody>
                  <a:tcPr marL="9525" marR="9525" marT="9525" marB="0" anchor="b">
                    <a:lnL>
                      <a:noFill/>
                    </a:lnL>
                    <a:lnR>
                      <a:noFill/>
                    </a:lnR>
                    <a:lnT>
                      <a:noFill/>
                    </a:lnT>
                    <a:lnB>
                      <a:noFill/>
                    </a:lnB>
                    <a:solidFill>
                      <a:srgbClr val="F2DDDC"/>
                    </a:solidFill>
                  </a:tcPr>
                </a:tc>
                <a:tc>
                  <a:txBody>
                    <a:bodyPr/>
                    <a:lstStyle/>
                    <a:p>
                      <a:pPr algn="ctr" fontAlgn="b"/>
                      <a:r>
                        <a:rPr lang="en-US" sz="1600" b="1" i="0" u="none" strike="noStrike" dirty="0">
                          <a:solidFill>
                            <a:srgbClr val="000000"/>
                          </a:solidFill>
                          <a:latin typeface="Calibri"/>
                        </a:rPr>
                        <a:t>42</a:t>
                      </a:r>
                    </a:p>
                  </a:txBody>
                  <a:tcPr marL="9525" marR="9525" marT="9525" marB="0" anchor="b">
                    <a:lnL>
                      <a:noFill/>
                    </a:lnL>
                    <a:lnR>
                      <a:noFill/>
                    </a:lnR>
                    <a:lnT>
                      <a:noFill/>
                    </a:lnT>
                    <a:lnB>
                      <a:noFill/>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753600" cy="7315200"/>
          </a:xfrm>
          <a:prstGeom prst="rect">
            <a:avLst/>
          </a:prstGeom>
          <a:noFill/>
          <a:ln w="9525">
            <a:noFill/>
            <a:miter lim="800000"/>
            <a:headEnd/>
            <a:tailEnd/>
          </a:ln>
          <a:effectLst/>
        </p:spPr>
      </p:pic>
      <p:graphicFrame>
        <p:nvGraphicFramePr>
          <p:cNvPr id="3" name="Table 2"/>
          <p:cNvGraphicFramePr>
            <a:graphicFrameLocks noGrp="1"/>
          </p:cNvGraphicFramePr>
          <p:nvPr/>
        </p:nvGraphicFramePr>
        <p:xfrm>
          <a:off x="685799" y="1066807"/>
          <a:ext cx="8458203" cy="4809060"/>
        </p:xfrm>
        <a:graphic>
          <a:graphicData uri="http://schemas.openxmlformats.org/drawingml/2006/table">
            <a:tbl>
              <a:tblPr/>
              <a:tblGrid>
                <a:gridCol w="2057401"/>
                <a:gridCol w="533400"/>
                <a:gridCol w="381000"/>
                <a:gridCol w="381000"/>
                <a:gridCol w="457200"/>
                <a:gridCol w="381000"/>
                <a:gridCol w="762000"/>
                <a:gridCol w="27124"/>
                <a:gridCol w="507359"/>
                <a:gridCol w="760917"/>
                <a:gridCol w="508000"/>
                <a:gridCol w="25400"/>
                <a:gridCol w="457200"/>
                <a:gridCol w="457200"/>
                <a:gridCol w="381000"/>
                <a:gridCol w="381002"/>
              </a:tblGrid>
              <a:tr h="601132">
                <a:tc gridSpan="16">
                  <a:txBody>
                    <a:bodyPr/>
                    <a:lstStyle/>
                    <a:p>
                      <a:pPr algn="ctr" fontAlgn="b"/>
                      <a:r>
                        <a:rPr lang="en-US" sz="3200" b="1" i="0" u="none" strike="noStrike" dirty="0">
                          <a:solidFill>
                            <a:srgbClr val="000000"/>
                          </a:solidFill>
                          <a:latin typeface="Calibri"/>
                        </a:rPr>
                        <a:t>LearningRx 2009 Training Results with Adults</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1500" b="1" i="0" u="none" strike="noStrike" dirty="0">
                        <a:solidFill>
                          <a:srgbClr val="000000"/>
                        </a:solidFill>
                        <a:latin typeface="Calibri"/>
                      </a:endParaRPr>
                    </a:p>
                  </a:txBody>
                  <a:tcPr marL="0" marR="0" marT="0" marB="0" anchor="b">
                    <a:lnL>
                      <a:noFill/>
                    </a:lnL>
                    <a:lnR>
                      <a:noFill/>
                    </a:lnR>
                    <a:lnT>
                      <a:noFill/>
                    </a:lnT>
                    <a:lnB>
                      <a:noFill/>
                    </a:lnB>
                  </a:tcPr>
                </a:tc>
                <a:tc hMerge="1">
                  <a:txBody>
                    <a:bodyPr/>
                    <a:lstStyle/>
                    <a:p>
                      <a:pPr algn="l" fontAlgn="b"/>
                      <a:endParaRPr lang="en-US" sz="1500" b="1" i="0" u="none" strike="noStrike" dirty="0">
                        <a:solidFill>
                          <a:srgbClr val="000000"/>
                        </a:solidFill>
                        <a:latin typeface="Calibri"/>
                      </a:endParaRP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29382">
                <a:tc>
                  <a:txBody>
                    <a:bodyPr/>
                    <a:lstStyle/>
                    <a:p>
                      <a:pPr algn="l" fontAlgn="b"/>
                      <a:r>
                        <a:rPr lang="en-US" sz="1400" b="1" i="0" u="none" strike="noStrike" dirty="0">
                          <a:solidFill>
                            <a:srgbClr val="000000"/>
                          </a:solidFill>
                          <a:latin typeface="Calibri"/>
                        </a:rPr>
                        <a:t>Ages 20-80</a:t>
                      </a:r>
                    </a:p>
                  </a:txBody>
                  <a:tcPr marL="0" marR="0" marT="0" marB="0" anchor="b">
                    <a:lnL>
                      <a:noFill/>
                    </a:lnL>
                    <a:lnR>
                      <a:noFill/>
                    </a:lnR>
                    <a:lnT>
                      <a:noFill/>
                    </a:lnT>
                    <a:lnB>
                      <a:noFill/>
                    </a:lnB>
                  </a:tcPr>
                </a:tc>
                <a:tc gridSpan="10">
                  <a:txBody>
                    <a:bodyPr/>
                    <a:lstStyle/>
                    <a:p>
                      <a:pPr algn="ctr" fontAlgn="b"/>
                      <a:r>
                        <a:rPr lang="en-US" sz="1400" b="1" i="0" u="none" strike="noStrike" dirty="0">
                          <a:solidFill>
                            <a:srgbClr val="000000"/>
                          </a:solidFill>
                          <a:latin typeface="Calibri"/>
                        </a:rPr>
                        <a:t>ALL DATA</a:t>
                      </a:r>
                    </a:p>
                  </a:txBody>
                  <a:tcPr marL="0" marR="0" marT="0" marB="0" anchor="b">
                    <a:lnL>
                      <a:noFill/>
                    </a:lnL>
                    <a:lnR>
                      <a:noFill/>
                    </a:lnR>
                    <a:lnT>
                      <a:noFill/>
                    </a:lnT>
                    <a:lnB>
                      <a:noFill/>
                    </a:lnB>
                  </a:tcPr>
                </a:tc>
                <a:tc hMerge="1">
                  <a:txBody>
                    <a:bodyPr/>
                    <a:lstStyle/>
                    <a:p>
                      <a:pPr algn="l" fontAlgn="b"/>
                      <a:endParaRPr lang="en-US" sz="1400" b="1" i="0" u="none" strike="noStrike" dirty="0">
                        <a:solidFill>
                          <a:srgbClr val="000000"/>
                        </a:solidFill>
                        <a:latin typeface="Calibri"/>
                      </a:endParaRPr>
                    </a:p>
                  </a:txBody>
                  <a:tcPr marL="0" marR="0" marT="0" marB="0" anchor="b">
                    <a:lnL>
                      <a:noFill/>
                    </a:lnL>
                    <a:lnR>
                      <a:noFill/>
                    </a:lnR>
                    <a:lnT>
                      <a:noFill/>
                    </a:lnT>
                    <a:lnB>
                      <a:noFill/>
                    </a:lnB>
                  </a:tcPr>
                </a:tc>
                <a:tc hMerge="1">
                  <a:txBody>
                    <a:bodyPr/>
                    <a:lstStyle/>
                    <a:p>
                      <a:pPr algn="l" fontAlgn="b"/>
                      <a:endParaRPr lang="en-US" sz="1400" b="1" i="0" u="none" strike="noStrike" dirty="0">
                        <a:solidFill>
                          <a:srgbClr val="000000"/>
                        </a:solidFill>
                        <a:latin typeface="Calibri"/>
                      </a:endParaRPr>
                    </a:p>
                  </a:txBody>
                  <a:tcPr marL="0" marR="0" marT="0" marB="0" anchor="b">
                    <a:lnL>
                      <a:noFill/>
                    </a:lnL>
                    <a:lnR>
                      <a:noFill/>
                    </a:lnR>
                    <a:lnT>
                      <a:noFill/>
                    </a:lnT>
                    <a:lnB>
                      <a:noFill/>
                    </a:lnB>
                  </a:tcPr>
                </a:tc>
                <a:tc hMerge="1">
                  <a:txBody>
                    <a:bodyPr/>
                    <a:lstStyle/>
                    <a:p>
                      <a:pPr algn="l" fontAlgn="b"/>
                      <a:endParaRPr lang="en-US" sz="1400" b="1" i="0" u="none" strike="noStrike" dirty="0">
                        <a:solidFill>
                          <a:srgbClr val="000000"/>
                        </a:solidFill>
                        <a:latin typeface="Calibri"/>
                      </a:endParaRPr>
                    </a:p>
                  </a:txBody>
                  <a:tcPr marL="0" marR="0" marT="0" marB="0" anchor="b">
                    <a:lnL>
                      <a:noFill/>
                    </a:lnL>
                    <a:lnR>
                      <a:noFill/>
                    </a:lnR>
                    <a:lnT>
                      <a:noFill/>
                    </a:lnT>
                    <a:lnB>
                      <a:noFill/>
                    </a:lnB>
                  </a:tcPr>
                </a:tc>
                <a:tc hMerge="1">
                  <a:txBody>
                    <a:bodyPr/>
                    <a:lstStyle/>
                    <a:p>
                      <a:endParaRPr lang="en-US"/>
                    </a:p>
                  </a:txBody>
                  <a:tcPr/>
                </a:tc>
                <a:tc hMerge="1">
                  <a:txBody>
                    <a:bodyPr/>
                    <a:lstStyle/>
                    <a:p>
                      <a:pPr algn="l" fontAlgn="b"/>
                      <a:endParaRPr lang="en-US" sz="1400" b="1" i="0" u="none" strike="noStrike" dirty="0">
                        <a:solidFill>
                          <a:srgbClr val="000000"/>
                        </a:solidFill>
                        <a:latin typeface="Calibri"/>
                      </a:endParaRPr>
                    </a:p>
                  </a:txBody>
                  <a:tcPr marL="0" marR="0" marT="0" marB="0" anchor="b">
                    <a:lnL>
                      <a:noFill/>
                    </a:lnL>
                    <a:lnR>
                      <a:noFill/>
                    </a:lnR>
                    <a:lnT>
                      <a:noFill/>
                    </a:lnT>
                    <a:lnB>
                      <a:noFill/>
                    </a:lnB>
                  </a:tcPr>
                </a:tc>
                <a:tc hMerge="1">
                  <a:txBody>
                    <a:bodyPr/>
                    <a:lstStyle/>
                    <a:p>
                      <a:endParaRPr lang="en-US"/>
                    </a:p>
                  </a:txBody>
                  <a:tcPr/>
                </a:tc>
                <a:tc hMerge="1">
                  <a:txBody>
                    <a:bodyPr/>
                    <a:lstStyle/>
                    <a:p>
                      <a:pPr algn="l" fontAlgn="b"/>
                      <a:endParaRPr lang="en-US" sz="1400" b="1" i="0" u="none" strike="noStrike" dirty="0">
                        <a:solidFill>
                          <a:srgbClr val="000000"/>
                        </a:solidFill>
                        <a:latin typeface="Calibri"/>
                      </a:endParaRPr>
                    </a:p>
                  </a:txBody>
                  <a:tcPr marL="0" marR="0" marT="0" marB="0" anchor="b">
                    <a:lnL>
                      <a:noFill/>
                    </a:lnL>
                    <a:lnR>
                      <a:noFill/>
                    </a:lnR>
                    <a:lnT>
                      <a:noFill/>
                    </a:lnT>
                    <a:lnB>
                      <a:noFill/>
                    </a:lnB>
                  </a:tcPr>
                </a:tc>
                <a:tc hMerge="1">
                  <a:txBody>
                    <a:bodyPr/>
                    <a:lstStyle/>
                    <a:p>
                      <a:pPr algn="l" fontAlgn="b"/>
                      <a:endParaRPr lang="en-US" sz="1400" b="1" i="0" u="none" strike="noStrike" dirty="0">
                        <a:solidFill>
                          <a:srgbClr val="000000"/>
                        </a:solidFill>
                        <a:latin typeface="Calibri"/>
                      </a:endParaRPr>
                    </a:p>
                  </a:txBody>
                  <a:tcPr marL="0" marR="0" marT="0" marB="0" anchor="b">
                    <a:lnL>
                      <a:noFill/>
                    </a:lnL>
                    <a:lnR>
                      <a:noFill/>
                    </a:lnR>
                    <a:lnT>
                      <a:noFill/>
                    </a:lnT>
                    <a:lnB>
                      <a:noFill/>
                    </a:lnB>
                  </a:tcPr>
                </a:tc>
                <a:tc hMerge="1">
                  <a:txBody>
                    <a:bodyPr/>
                    <a:lstStyle/>
                    <a:p>
                      <a:pPr algn="l" fontAlgn="b"/>
                      <a:endParaRPr lang="en-US" sz="1400" b="1" i="0" u="none" strike="noStrike" dirty="0">
                        <a:solidFill>
                          <a:srgbClr val="000000"/>
                        </a:solidFill>
                        <a:latin typeface="Calibri"/>
                      </a:endParaRPr>
                    </a:p>
                  </a:txBody>
                  <a:tcPr marL="0" marR="0" marT="0" marB="0" anchor="b">
                    <a:lnL>
                      <a:noFill/>
                    </a:lnL>
                    <a:lnR>
                      <a:noFill/>
                    </a:lnR>
                    <a:lnT>
                      <a:noFill/>
                    </a:lnT>
                    <a:lnB>
                      <a:noFill/>
                    </a:lnB>
                  </a:tcPr>
                </a:tc>
                <a:tc gridSpan="5">
                  <a:txBody>
                    <a:bodyPr/>
                    <a:lstStyle/>
                    <a:p>
                      <a:pPr algn="ctr" fontAlgn="b"/>
                      <a:r>
                        <a:rPr lang="en-US" sz="1400" b="1" i="0" u="none" strike="noStrike" dirty="0">
                          <a:solidFill>
                            <a:srgbClr val="000000"/>
                          </a:solidFill>
                          <a:latin typeface="Calibri"/>
                        </a:rPr>
                        <a:t>%tile gain by age with count &gt;10</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030514">
                <a:tc>
                  <a:txBody>
                    <a:bodyPr/>
                    <a:lstStyle/>
                    <a:p>
                      <a:pPr algn="l" fontAlgn="b"/>
                      <a:r>
                        <a:rPr lang="en-US" sz="1400" b="1" i="0" u="none" strike="noStrike" dirty="0" err="1">
                          <a:solidFill>
                            <a:srgbClr val="000000"/>
                          </a:solidFill>
                          <a:latin typeface="Calibri"/>
                        </a:rPr>
                        <a:t>PostSkill</a:t>
                      </a:r>
                      <a:r>
                        <a:rPr lang="en-US" sz="1400" b="1" i="0" u="none" strike="noStrike" dirty="0">
                          <a:solidFill>
                            <a:srgbClr val="000000"/>
                          </a:solidFill>
                          <a:latin typeface="Calibri"/>
                        </a:rPr>
                        <a:t> (12-20  wks)</a:t>
                      </a:r>
                    </a:p>
                  </a:txBody>
                  <a:tcPr marL="0" marR="0" marT="0" marB="0" anchor="b">
                    <a:lnL>
                      <a:noFill/>
                    </a:lnL>
                    <a:lnR>
                      <a:noFill/>
                    </a:lnR>
                    <a:lnT>
                      <a:noFill/>
                    </a:lnT>
                    <a:lnB>
                      <a:noFill/>
                    </a:lnB>
                  </a:tcPr>
                </a:tc>
                <a:tc>
                  <a:txBody>
                    <a:bodyPr/>
                    <a:lstStyle/>
                    <a:p>
                      <a:pPr algn="ctr" fontAlgn="b"/>
                      <a:r>
                        <a:rPr lang="en-US" sz="1400" b="1" i="0" u="none" strike="noStrike" dirty="0">
                          <a:solidFill>
                            <a:srgbClr val="000000"/>
                          </a:solidFill>
                          <a:latin typeface="Calibri"/>
                        </a:rPr>
                        <a:t>Count</a:t>
                      </a:r>
                    </a:p>
                  </a:txBody>
                  <a:tcPr marL="0" marR="0" marT="0" marB="0" anchor="b">
                    <a:lnL>
                      <a:noFill/>
                    </a:lnL>
                    <a:lnR>
                      <a:noFill/>
                    </a:lnR>
                    <a:lnT>
                      <a:noFill/>
                    </a:lnT>
                    <a:lnB>
                      <a:noFill/>
                    </a:lnB>
                    <a:solidFill>
                      <a:srgbClr val="DDD9C3"/>
                    </a:solidFill>
                  </a:tcPr>
                </a:tc>
                <a:tc>
                  <a:txBody>
                    <a:bodyPr/>
                    <a:lstStyle/>
                    <a:p>
                      <a:pPr algn="ctr" fontAlgn="b"/>
                      <a:r>
                        <a:rPr lang="en-US" sz="1400" b="1" i="0" u="none" strike="noStrike" dirty="0" err="1" smtClean="0">
                          <a:solidFill>
                            <a:srgbClr val="000000"/>
                          </a:solidFill>
                          <a:latin typeface="Calibri"/>
                        </a:rPr>
                        <a:t>Avg</a:t>
                      </a:r>
                      <a:endParaRPr lang="en-US" sz="1400" b="1" i="0" u="none" strike="noStrike" dirty="0" smtClean="0">
                        <a:solidFill>
                          <a:srgbClr val="000000"/>
                        </a:solidFill>
                        <a:latin typeface="Calibri"/>
                      </a:endParaRPr>
                    </a:p>
                    <a:p>
                      <a:pPr algn="ctr" fontAlgn="b"/>
                      <a:r>
                        <a:rPr lang="en-US" sz="1400" b="1" i="0" u="none" strike="noStrike" dirty="0" smtClean="0">
                          <a:solidFill>
                            <a:srgbClr val="000000"/>
                          </a:solidFill>
                          <a:latin typeface="Calibri"/>
                        </a:rPr>
                        <a:t>Pre </a:t>
                      </a:r>
                      <a:r>
                        <a:rPr lang="en-US" sz="1400" b="1" i="0" u="none" strike="noStrike" dirty="0">
                          <a:solidFill>
                            <a:srgbClr val="000000"/>
                          </a:solidFill>
                          <a:latin typeface="Calibri"/>
                        </a:rPr>
                        <a:t>Age</a:t>
                      </a:r>
                    </a:p>
                  </a:txBody>
                  <a:tcPr marL="0" marR="0" marT="0" marB="0" anchor="b">
                    <a:lnL>
                      <a:noFill/>
                    </a:lnL>
                    <a:lnR>
                      <a:noFill/>
                    </a:lnR>
                    <a:lnT>
                      <a:noFill/>
                    </a:lnT>
                    <a:lnB>
                      <a:noFill/>
                    </a:lnB>
                    <a:solidFill>
                      <a:srgbClr val="DDD9C3"/>
                    </a:solidFill>
                  </a:tcPr>
                </a:tc>
                <a:tc>
                  <a:txBody>
                    <a:bodyPr/>
                    <a:lstStyle/>
                    <a:p>
                      <a:pPr algn="ctr" fontAlgn="b"/>
                      <a:r>
                        <a:rPr lang="en-US" sz="1400" b="1" i="0" u="none" strike="noStrike" dirty="0">
                          <a:solidFill>
                            <a:srgbClr val="000000"/>
                          </a:solidFill>
                          <a:latin typeface="Calibri"/>
                        </a:rPr>
                        <a:t>Pre %tile</a:t>
                      </a:r>
                    </a:p>
                  </a:txBody>
                  <a:tcPr marL="0" marR="0" marT="0" marB="0" anchor="b">
                    <a:lnL>
                      <a:noFill/>
                    </a:lnL>
                    <a:lnR>
                      <a:noFill/>
                    </a:lnR>
                    <a:lnT>
                      <a:noFill/>
                    </a:lnT>
                    <a:lnB>
                      <a:noFill/>
                    </a:lnB>
                    <a:solidFill>
                      <a:srgbClr val="DDD9C3"/>
                    </a:solidFill>
                  </a:tcPr>
                </a:tc>
                <a:tc>
                  <a:txBody>
                    <a:bodyPr/>
                    <a:lstStyle/>
                    <a:p>
                      <a:pPr algn="ctr" fontAlgn="b"/>
                      <a:r>
                        <a:rPr lang="en-US" sz="1400" b="1" i="0" u="none" strike="noStrike" dirty="0">
                          <a:solidFill>
                            <a:srgbClr val="000000"/>
                          </a:solidFill>
                          <a:latin typeface="Calibri"/>
                        </a:rPr>
                        <a:t>Post %tile</a:t>
                      </a:r>
                    </a:p>
                  </a:txBody>
                  <a:tcPr marL="0" marR="0" marT="0" marB="0" anchor="b">
                    <a:lnL>
                      <a:noFill/>
                    </a:lnL>
                    <a:lnR>
                      <a:noFill/>
                    </a:lnR>
                    <a:lnT>
                      <a:noFill/>
                    </a:lnT>
                    <a:lnB>
                      <a:noFill/>
                    </a:lnB>
                    <a:solidFill>
                      <a:srgbClr val="DDD9C3"/>
                    </a:solidFill>
                  </a:tcPr>
                </a:tc>
                <a:tc>
                  <a:txBody>
                    <a:bodyPr/>
                    <a:lstStyle/>
                    <a:p>
                      <a:pPr algn="ctr" fontAlgn="b"/>
                      <a:r>
                        <a:rPr lang="en-US" sz="1400" b="1" i="0" u="none" strike="noStrike" dirty="0">
                          <a:solidFill>
                            <a:srgbClr val="000000"/>
                          </a:solidFill>
                          <a:latin typeface="Calibri"/>
                        </a:rPr>
                        <a:t>%tile Gain</a:t>
                      </a:r>
                    </a:p>
                  </a:txBody>
                  <a:tcPr marL="0" marR="0" marT="0" marB="0" anchor="b">
                    <a:lnL>
                      <a:noFill/>
                    </a:lnL>
                    <a:lnR>
                      <a:noFill/>
                    </a:lnR>
                    <a:lnT>
                      <a:noFill/>
                    </a:lnT>
                    <a:lnB>
                      <a:noFill/>
                    </a:lnB>
                    <a:solidFill>
                      <a:srgbClr val="DDD9C3"/>
                    </a:solidFill>
                  </a:tcPr>
                </a:tc>
                <a:tc>
                  <a:txBody>
                    <a:bodyPr/>
                    <a:lstStyle/>
                    <a:p>
                      <a:pPr algn="ctr" fontAlgn="b"/>
                      <a:r>
                        <a:rPr lang="en-US" sz="1400" b="1" i="0" u="none" strike="noStrike" dirty="0">
                          <a:solidFill>
                            <a:srgbClr val="000000"/>
                          </a:solidFill>
                          <a:latin typeface="Calibri"/>
                        </a:rPr>
                        <a:t>%tile %increase</a:t>
                      </a:r>
                    </a:p>
                  </a:txBody>
                  <a:tcPr marL="0" marR="0" marT="0" marB="0" anchor="b">
                    <a:lnL>
                      <a:noFill/>
                    </a:lnL>
                    <a:lnR>
                      <a:noFill/>
                    </a:lnR>
                    <a:lnT>
                      <a:noFill/>
                    </a:lnT>
                    <a:lnB>
                      <a:noFill/>
                    </a:lnB>
                    <a:solidFill>
                      <a:srgbClr val="DDD9C3"/>
                    </a:solidFill>
                  </a:tcPr>
                </a:tc>
                <a:tc>
                  <a:txBody>
                    <a:bodyPr/>
                    <a:lstStyle/>
                    <a:p>
                      <a:endParaRPr lang="en-US" dirty="0"/>
                    </a:p>
                  </a:txBody>
                  <a:tcPr marL="0" marR="0" marT="0" marB="0" anchor="b">
                    <a:lnL>
                      <a:noFill/>
                    </a:lnL>
                    <a:lnR>
                      <a:noFill/>
                    </a:lnR>
                    <a:lnT>
                      <a:noFill/>
                    </a:lnT>
                    <a:lnB>
                      <a:noFill/>
                    </a:lnB>
                  </a:tcPr>
                </a:tc>
                <a:tc>
                  <a:txBody>
                    <a:bodyPr/>
                    <a:lstStyle/>
                    <a:p>
                      <a:pPr algn="ctr" fontAlgn="b"/>
                      <a:r>
                        <a:rPr lang="en-US" sz="1400" b="1" i="0" u="none" strike="noStrike" dirty="0">
                          <a:solidFill>
                            <a:srgbClr val="000000"/>
                          </a:solidFill>
                          <a:latin typeface="Calibri"/>
                        </a:rPr>
                        <a:t>Pre </a:t>
                      </a:r>
                      <a:r>
                        <a:rPr lang="en-US" sz="1400" b="1" i="0" u="none" strike="noStrike" dirty="0" err="1">
                          <a:solidFill>
                            <a:srgbClr val="000000"/>
                          </a:solidFill>
                          <a:latin typeface="Calibri"/>
                        </a:rPr>
                        <a:t>SScore</a:t>
                      </a:r>
                      <a:endParaRPr lang="en-US" sz="1400" b="1" i="0" u="none" strike="noStrike" dirty="0">
                        <a:solidFill>
                          <a:srgbClr val="000000"/>
                        </a:solidFill>
                        <a:latin typeface="Calibri"/>
                      </a:endParaRPr>
                    </a:p>
                  </a:txBody>
                  <a:tcPr marL="0" marR="0" marT="0" marB="0" anchor="b">
                    <a:lnL>
                      <a:noFill/>
                    </a:lnL>
                    <a:lnR>
                      <a:noFill/>
                    </a:lnR>
                    <a:lnT>
                      <a:noFill/>
                    </a:lnT>
                    <a:lnB>
                      <a:noFill/>
                    </a:lnB>
                    <a:solidFill>
                      <a:srgbClr val="DDD9C3"/>
                    </a:solidFill>
                  </a:tcPr>
                </a:tc>
                <a:tc>
                  <a:txBody>
                    <a:bodyPr/>
                    <a:lstStyle/>
                    <a:p>
                      <a:pPr algn="ctr" fontAlgn="b"/>
                      <a:r>
                        <a:rPr lang="en-US" sz="1400" b="1" i="0" u="none" strike="noStrike" dirty="0">
                          <a:solidFill>
                            <a:srgbClr val="000000"/>
                          </a:solidFill>
                          <a:latin typeface="Calibri"/>
                        </a:rPr>
                        <a:t>Post </a:t>
                      </a:r>
                      <a:r>
                        <a:rPr lang="en-US" sz="1400" b="1" i="0" u="none" strike="noStrike" dirty="0" err="1">
                          <a:solidFill>
                            <a:srgbClr val="000000"/>
                          </a:solidFill>
                          <a:latin typeface="Calibri"/>
                        </a:rPr>
                        <a:t>SScore</a:t>
                      </a:r>
                      <a:endParaRPr lang="en-US" sz="1400" b="1" i="0" u="none" strike="noStrike" dirty="0">
                        <a:solidFill>
                          <a:srgbClr val="000000"/>
                        </a:solidFill>
                        <a:latin typeface="Calibri"/>
                      </a:endParaRPr>
                    </a:p>
                  </a:txBody>
                  <a:tcPr marL="0" marR="0" marT="0" marB="0" anchor="b">
                    <a:lnL>
                      <a:noFill/>
                    </a:lnL>
                    <a:lnR>
                      <a:noFill/>
                    </a:lnR>
                    <a:lnT>
                      <a:noFill/>
                    </a:lnT>
                    <a:lnB>
                      <a:noFill/>
                    </a:lnB>
                    <a:solidFill>
                      <a:srgbClr val="DDD9C3"/>
                    </a:solidFill>
                  </a:tcPr>
                </a:tc>
                <a:tc>
                  <a:txBody>
                    <a:bodyPr/>
                    <a:lstStyle/>
                    <a:p>
                      <a:pPr algn="ctr" fontAlgn="b"/>
                      <a:r>
                        <a:rPr lang="en-US" sz="1400" b="1" i="0" u="none" strike="noStrike" dirty="0" err="1">
                          <a:solidFill>
                            <a:srgbClr val="000000"/>
                          </a:solidFill>
                          <a:latin typeface="Calibri"/>
                        </a:rPr>
                        <a:t>SScore</a:t>
                      </a:r>
                      <a:r>
                        <a:rPr lang="en-US" sz="1400" b="1" i="0" u="none" strike="noStrike" dirty="0">
                          <a:solidFill>
                            <a:srgbClr val="000000"/>
                          </a:solidFill>
                          <a:latin typeface="Calibri"/>
                        </a:rPr>
                        <a:t> Gain</a:t>
                      </a:r>
                    </a:p>
                  </a:txBody>
                  <a:tcPr marL="0" marR="0" marT="0" marB="0" anchor="b">
                    <a:lnL>
                      <a:noFill/>
                    </a:lnL>
                    <a:lnR>
                      <a:noFill/>
                    </a:lnR>
                    <a:lnT>
                      <a:noFill/>
                    </a:lnT>
                    <a:lnB>
                      <a:noFill/>
                    </a:lnB>
                    <a:solidFill>
                      <a:srgbClr val="DDD9C3"/>
                    </a:solidFill>
                  </a:tcPr>
                </a:tc>
                <a:tc>
                  <a:txBody>
                    <a:bodyPr/>
                    <a:lstStyle/>
                    <a:p>
                      <a:endParaRPr lang="en-US"/>
                    </a:p>
                  </a:txBody>
                  <a:tcPr marL="0" marR="0" marT="0" marB="0" anchor="b">
                    <a:lnL>
                      <a:noFill/>
                    </a:lnL>
                    <a:lnR>
                      <a:noFill/>
                    </a:lnR>
                    <a:lnT>
                      <a:noFill/>
                    </a:lnT>
                    <a:lnB>
                      <a:noFill/>
                    </a:lnB>
                  </a:tcPr>
                </a:tc>
                <a:tc>
                  <a:txBody>
                    <a:bodyPr/>
                    <a:lstStyle/>
                    <a:p>
                      <a:pPr algn="ctr" fontAlgn="b"/>
                      <a:r>
                        <a:rPr lang="en-US" sz="1400" b="1" i="0" u="none" strike="noStrike" dirty="0">
                          <a:solidFill>
                            <a:srgbClr val="000000"/>
                          </a:solidFill>
                          <a:latin typeface="Calibri"/>
                        </a:rPr>
                        <a:t>20-40</a:t>
                      </a:r>
                    </a:p>
                  </a:txBody>
                  <a:tcPr marL="0" marR="0" marT="0" marB="0" anchor="b">
                    <a:lnL>
                      <a:noFill/>
                    </a:lnL>
                    <a:lnR>
                      <a:noFill/>
                    </a:lnR>
                    <a:lnT>
                      <a:noFill/>
                    </a:lnT>
                    <a:lnB>
                      <a:noFill/>
                    </a:lnB>
                    <a:solidFill>
                      <a:srgbClr val="D8D8D8"/>
                    </a:solidFill>
                  </a:tcPr>
                </a:tc>
                <a:tc>
                  <a:txBody>
                    <a:bodyPr/>
                    <a:lstStyle/>
                    <a:p>
                      <a:pPr algn="ctr" fontAlgn="b"/>
                      <a:r>
                        <a:rPr lang="en-US" sz="1400" b="1" i="0" u="none" strike="noStrike" dirty="0">
                          <a:solidFill>
                            <a:srgbClr val="000000"/>
                          </a:solidFill>
                          <a:latin typeface="Calibri"/>
                        </a:rPr>
                        <a:t>40-60</a:t>
                      </a:r>
                    </a:p>
                  </a:txBody>
                  <a:tcPr marL="0" marR="0" marT="0" marB="0" anchor="b">
                    <a:lnL>
                      <a:noFill/>
                    </a:lnL>
                    <a:lnR>
                      <a:noFill/>
                    </a:lnR>
                    <a:lnT>
                      <a:noFill/>
                    </a:lnT>
                    <a:lnB>
                      <a:noFill/>
                    </a:lnB>
                    <a:solidFill>
                      <a:srgbClr val="D8D8D8"/>
                    </a:solidFill>
                  </a:tcPr>
                </a:tc>
                <a:tc>
                  <a:txBody>
                    <a:bodyPr/>
                    <a:lstStyle/>
                    <a:p>
                      <a:pPr algn="ctr" fontAlgn="b"/>
                      <a:r>
                        <a:rPr lang="en-US" sz="1400" b="1" i="0" u="none" strike="noStrike" dirty="0">
                          <a:solidFill>
                            <a:srgbClr val="000000"/>
                          </a:solidFill>
                          <a:latin typeface="Calibri"/>
                        </a:rPr>
                        <a:t>60+</a:t>
                      </a:r>
                    </a:p>
                  </a:txBody>
                  <a:tcPr marL="0" marR="0" marT="0" marB="0" anchor="b">
                    <a:lnL>
                      <a:noFill/>
                    </a:lnL>
                    <a:lnR>
                      <a:noFill/>
                    </a:lnR>
                    <a:lnT>
                      <a:noFill/>
                    </a:lnT>
                    <a:lnB>
                      <a:noFill/>
                    </a:lnB>
                    <a:solidFill>
                      <a:srgbClr val="D8D8D8"/>
                    </a:solidFill>
                  </a:tcPr>
                </a:tc>
                <a:tc>
                  <a:txBody>
                    <a:bodyPr/>
                    <a:lstStyle/>
                    <a:p>
                      <a:endParaRPr lang="en-US" dirty="0"/>
                    </a:p>
                  </a:txBody>
                  <a:tcPr marL="0" marR="0" marT="0" marB="0" anchor="b">
                    <a:lnL>
                      <a:noFill/>
                    </a:lnL>
                    <a:lnR>
                      <a:noFill/>
                    </a:lnR>
                    <a:lnT>
                      <a:noFill/>
                    </a:lnT>
                    <a:lnB>
                      <a:noFill/>
                    </a:lnB>
                  </a:tcPr>
                </a:tc>
              </a:tr>
              <a:tr h="343504">
                <a:tc>
                  <a:txBody>
                    <a:bodyPr/>
                    <a:lstStyle/>
                    <a:p>
                      <a:pPr algn="l" fontAlgn="b"/>
                      <a:r>
                        <a:rPr lang="en-US" sz="1400" b="1" i="0" u="none" strike="noStrike" dirty="0">
                          <a:solidFill>
                            <a:srgbClr val="000000"/>
                          </a:solidFill>
                          <a:latin typeface="Calibri"/>
                        </a:rPr>
                        <a:t>Composite IQ</a:t>
                      </a:r>
                    </a:p>
                  </a:txBody>
                  <a:tcPr marL="0" marR="0" marT="0" marB="0" anchor="b">
                    <a:lnL>
                      <a:noFill/>
                    </a:lnL>
                    <a:lnR>
                      <a:noFill/>
                    </a:lnR>
                    <a:lnT>
                      <a:noFill/>
                    </a:lnT>
                    <a:lnB>
                      <a:noFill/>
                    </a:lnB>
                    <a:solidFill>
                      <a:srgbClr val="F2DDDC"/>
                    </a:solidFill>
                  </a:tcPr>
                </a:tc>
                <a:tc>
                  <a:txBody>
                    <a:bodyPr/>
                    <a:lstStyle/>
                    <a:p>
                      <a:pPr algn="r" fontAlgn="b"/>
                      <a:r>
                        <a:rPr lang="en-US" sz="1400" b="0" i="0" u="none" strike="noStrike">
                          <a:solidFill>
                            <a:srgbClr val="000000"/>
                          </a:solidFill>
                          <a:latin typeface="Calibri"/>
                        </a:rPr>
                        <a:t>43</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34</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42</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65</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22.6</a:t>
                      </a:r>
                    </a:p>
                  </a:txBody>
                  <a:tcPr marL="0" marR="0" marT="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54%</a:t>
                      </a:r>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96</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107</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11.4</a:t>
                      </a:r>
                    </a:p>
                  </a:txBody>
                  <a:tcPr marL="0" marR="0" marT="0" marB="0" anchor="b">
                    <a:lnL>
                      <a:noFill/>
                    </a:lnL>
                    <a:lnR>
                      <a:noFill/>
                    </a:lnR>
                    <a:lnT>
                      <a:noFill/>
                    </a:lnT>
                    <a:lnB>
                      <a:noFill/>
                    </a:lnB>
                    <a:solidFill>
                      <a:srgbClr val="FFFF00"/>
                    </a:solidFill>
                  </a:tcPr>
                </a:tc>
                <a:tc>
                  <a:txBody>
                    <a:bodyPr/>
                    <a:lstStyle/>
                    <a:p>
                      <a:endParaRPr lang="en-US"/>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r>
              <a:tr h="343504">
                <a:tc>
                  <a:txBody>
                    <a:bodyPr/>
                    <a:lstStyle/>
                    <a:p>
                      <a:pPr algn="l" fontAlgn="b"/>
                      <a:r>
                        <a:rPr lang="en-US" sz="1400" b="1" i="0" u="none" strike="noStrike" dirty="0">
                          <a:solidFill>
                            <a:srgbClr val="000000"/>
                          </a:solidFill>
                          <a:latin typeface="Calibri"/>
                        </a:rPr>
                        <a:t>Logic and Reasoning</a:t>
                      </a:r>
                    </a:p>
                  </a:txBody>
                  <a:tcPr marL="0" marR="0" marT="0" marB="0" anchor="b">
                    <a:lnL>
                      <a:noFill/>
                    </a:lnL>
                    <a:lnR>
                      <a:noFill/>
                    </a:lnR>
                    <a:lnT>
                      <a:noFill/>
                    </a:lnT>
                    <a:lnB>
                      <a:noFill/>
                    </a:lnB>
                    <a:solidFill>
                      <a:srgbClr val="F2DDDC"/>
                    </a:solidFill>
                  </a:tcPr>
                </a:tc>
                <a:tc>
                  <a:txBody>
                    <a:bodyPr/>
                    <a:lstStyle/>
                    <a:p>
                      <a:pPr algn="r" fontAlgn="b"/>
                      <a:r>
                        <a:rPr lang="en-US" sz="1400" b="0" i="0" u="none" strike="noStrike">
                          <a:solidFill>
                            <a:srgbClr val="000000"/>
                          </a:solidFill>
                          <a:latin typeface="Calibri"/>
                        </a:rPr>
                        <a:t>143</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36</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45</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63</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17.5</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39%</a:t>
                      </a:r>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97</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106</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9.6</a:t>
                      </a:r>
                    </a:p>
                  </a:txBody>
                  <a:tcPr marL="0" marR="0" marT="0" marB="0" anchor="b">
                    <a:lnL>
                      <a:noFill/>
                    </a:lnL>
                    <a:lnR>
                      <a:noFill/>
                    </a:lnR>
                    <a:lnT>
                      <a:noFill/>
                    </a:lnT>
                    <a:lnB>
                      <a:noFill/>
                    </a:lnB>
                    <a:solidFill>
                      <a:srgbClr val="FFFF00"/>
                    </a:solidFill>
                  </a:tcPr>
                </a:tc>
                <a:tc>
                  <a:txBody>
                    <a:bodyPr/>
                    <a:lstStyle/>
                    <a:p>
                      <a:endParaRPr lang="en-US"/>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16</a:t>
                      </a:r>
                    </a:p>
                  </a:txBody>
                  <a:tcPr marL="0" marR="0" marT="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17</a:t>
                      </a:r>
                    </a:p>
                  </a:txBody>
                  <a:tcPr marL="0" marR="0" marT="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31</a:t>
                      </a:r>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r>
              <a:tr h="343504">
                <a:tc>
                  <a:txBody>
                    <a:bodyPr/>
                    <a:lstStyle/>
                    <a:p>
                      <a:pPr algn="l" fontAlgn="b"/>
                      <a:r>
                        <a:rPr lang="en-US" sz="1400" b="1" i="0" u="none" strike="noStrike" dirty="0">
                          <a:solidFill>
                            <a:srgbClr val="000000"/>
                          </a:solidFill>
                          <a:latin typeface="Calibri"/>
                        </a:rPr>
                        <a:t>Short-Term Memory</a:t>
                      </a:r>
                    </a:p>
                  </a:txBody>
                  <a:tcPr marL="0" marR="0" marT="0" marB="0" anchor="b">
                    <a:lnL>
                      <a:noFill/>
                    </a:lnL>
                    <a:lnR>
                      <a:noFill/>
                    </a:lnR>
                    <a:lnT>
                      <a:noFill/>
                    </a:lnT>
                    <a:lnB>
                      <a:noFill/>
                    </a:lnB>
                    <a:solidFill>
                      <a:srgbClr val="F2DDDC"/>
                    </a:solidFill>
                  </a:tcPr>
                </a:tc>
                <a:tc>
                  <a:txBody>
                    <a:bodyPr/>
                    <a:lstStyle/>
                    <a:p>
                      <a:pPr algn="r" fontAlgn="b"/>
                      <a:r>
                        <a:rPr lang="en-US" sz="1400" b="0" i="0" u="none" strike="noStrike">
                          <a:solidFill>
                            <a:srgbClr val="000000"/>
                          </a:solidFill>
                          <a:latin typeface="Calibri"/>
                        </a:rPr>
                        <a:t>142</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36</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40</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56</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15.6</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39%</a:t>
                      </a:r>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94</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104</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9.1</a:t>
                      </a:r>
                    </a:p>
                  </a:txBody>
                  <a:tcPr marL="0" marR="0" marT="0" marB="0" anchor="b">
                    <a:lnL>
                      <a:noFill/>
                    </a:lnL>
                    <a:lnR>
                      <a:noFill/>
                    </a:lnR>
                    <a:lnT>
                      <a:noFill/>
                    </a:lnT>
                    <a:lnB>
                      <a:noFill/>
                    </a:lnB>
                    <a:solidFill>
                      <a:srgbClr val="FFFF00"/>
                    </a:solidFill>
                  </a:tcPr>
                </a:tc>
                <a:tc>
                  <a:txBody>
                    <a:bodyPr/>
                    <a:lstStyle/>
                    <a:p>
                      <a:endParaRPr lang="en-US"/>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17</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14</a:t>
                      </a:r>
                    </a:p>
                  </a:txBody>
                  <a:tcPr marL="0" marR="0" marT="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14</a:t>
                      </a:r>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r>
              <a:tr h="343504">
                <a:tc>
                  <a:txBody>
                    <a:bodyPr/>
                    <a:lstStyle/>
                    <a:p>
                      <a:pPr algn="l" fontAlgn="b"/>
                      <a:r>
                        <a:rPr lang="en-US" sz="1400" b="1" i="0" u="none" strike="noStrike" dirty="0">
                          <a:solidFill>
                            <a:srgbClr val="000000"/>
                          </a:solidFill>
                          <a:latin typeface="Calibri"/>
                        </a:rPr>
                        <a:t>Long-Term Memory</a:t>
                      </a:r>
                    </a:p>
                  </a:txBody>
                  <a:tcPr marL="0" marR="0" marT="0" marB="0" anchor="b">
                    <a:lnL>
                      <a:noFill/>
                    </a:lnL>
                    <a:lnR>
                      <a:noFill/>
                    </a:lnR>
                    <a:lnT>
                      <a:noFill/>
                    </a:lnT>
                    <a:lnB>
                      <a:noFill/>
                    </a:lnB>
                    <a:solidFill>
                      <a:srgbClr val="F2DDDC"/>
                    </a:solidFill>
                  </a:tcPr>
                </a:tc>
                <a:tc>
                  <a:txBody>
                    <a:bodyPr/>
                    <a:lstStyle/>
                    <a:p>
                      <a:pPr algn="r" fontAlgn="b"/>
                      <a:r>
                        <a:rPr lang="en-US" sz="1400" b="0" i="0" u="none" strike="noStrike">
                          <a:solidFill>
                            <a:srgbClr val="000000"/>
                          </a:solidFill>
                          <a:latin typeface="Calibri"/>
                        </a:rPr>
                        <a:t>142</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36</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34</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57</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22.6</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66%</a:t>
                      </a:r>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90</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103</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12.5</a:t>
                      </a:r>
                    </a:p>
                  </a:txBody>
                  <a:tcPr marL="0" marR="0" marT="0" marB="0" anchor="b">
                    <a:lnL>
                      <a:noFill/>
                    </a:lnL>
                    <a:lnR>
                      <a:noFill/>
                    </a:lnR>
                    <a:lnT>
                      <a:noFill/>
                    </a:lnT>
                    <a:lnB>
                      <a:noFill/>
                    </a:lnB>
                    <a:solidFill>
                      <a:srgbClr val="FFFF00"/>
                    </a:solidFill>
                  </a:tcPr>
                </a:tc>
                <a:tc>
                  <a:txBody>
                    <a:bodyPr/>
                    <a:lstStyle/>
                    <a:p>
                      <a:endParaRPr lang="en-US"/>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23</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23</a:t>
                      </a:r>
                    </a:p>
                  </a:txBody>
                  <a:tcPr marL="0" marR="0" marT="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21</a:t>
                      </a:r>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r>
              <a:tr h="343504">
                <a:tc>
                  <a:txBody>
                    <a:bodyPr/>
                    <a:lstStyle/>
                    <a:p>
                      <a:pPr algn="l" fontAlgn="b"/>
                      <a:r>
                        <a:rPr lang="en-US" sz="1400" b="1" i="0" u="none" strike="noStrike" dirty="0">
                          <a:solidFill>
                            <a:srgbClr val="000000"/>
                          </a:solidFill>
                          <a:latin typeface="Calibri"/>
                        </a:rPr>
                        <a:t>Executive Processing Speed</a:t>
                      </a:r>
                    </a:p>
                  </a:txBody>
                  <a:tcPr marL="0" marR="0" marT="0" marB="0" anchor="b">
                    <a:lnL>
                      <a:noFill/>
                    </a:lnL>
                    <a:lnR>
                      <a:noFill/>
                    </a:lnR>
                    <a:lnT>
                      <a:noFill/>
                    </a:lnT>
                    <a:lnB>
                      <a:noFill/>
                    </a:lnB>
                    <a:solidFill>
                      <a:srgbClr val="F2DDDC"/>
                    </a:solidFill>
                  </a:tcPr>
                </a:tc>
                <a:tc>
                  <a:txBody>
                    <a:bodyPr/>
                    <a:lstStyle/>
                    <a:p>
                      <a:pPr algn="r" fontAlgn="b"/>
                      <a:r>
                        <a:rPr lang="en-US" sz="1400" b="0" i="0" u="none" strike="noStrike">
                          <a:solidFill>
                            <a:srgbClr val="000000"/>
                          </a:solidFill>
                          <a:latin typeface="Calibri"/>
                        </a:rPr>
                        <a:t>138</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36</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47</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69</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21.7</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46%</a:t>
                      </a:r>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98</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111</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13.2</a:t>
                      </a:r>
                    </a:p>
                  </a:txBody>
                  <a:tcPr marL="0" marR="0" marT="0" marB="0" anchor="b">
                    <a:lnL>
                      <a:noFill/>
                    </a:lnL>
                    <a:lnR>
                      <a:noFill/>
                    </a:lnR>
                    <a:lnT>
                      <a:noFill/>
                    </a:lnT>
                    <a:lnB>
                      <a:noFill/>
                    </a:lnB>
                    <a:solidFill>
                      <a:srgbClr val="FFFF00"/>
                    </a:solidFill>
                  </a:tcPr>
                </a:tc>
                <a:tc>
                  <a:txBody>
                    <a:bodyPr/>
                    <a:lstStyle/>
                    <a:p>
                      <a:endParaRPr lang="en-US"/>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24</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16</a:t>
                      </a:r>
                    </a:p>
                  </a:txBody>
                  <a:tcPr marL="0" marR="0" marT="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21</a:t>
                      </a:r>
                    </a:p>
                  </a:txBody>
                  <a:tcPr marL="0" marR="0" marT="0" marB="0" anchor="b">
                    <a:lnL>
                      <a:noFill/>
                    </a:lnL>
                    <a:lnR>
                      <a:noFill/>
                    </a:lnR>
                    <a:lnT>
                      <a:noFill/>
                    </a:lnT>
                    <a:lnB>
                      <a:noFill/>
                    </a:lnB>
                  </a:tcPr>
                </a:tc>
                <a:tc>
                  <a:txBody>
                    <a:bodyPr/>
                    <a:lstStyle/>
                    <a:p>
                      <a:endParaRPr lang="en-US" dirty="0"/>
                    </a:p>
                  </a:txBody>
                  <a:tcPr marL="0" marR="0" marT="0" marB="0" anchor="b">
                    <a:lnL>
                      <a:noFill/>
                    </a:lnL>
                    <a:lnR>
                      <a:noFill/>
                    </a:lnR>
                    <a:lnT>
                      <a:noFill/>
                    </a:lnT>
                    <a:lnB>
                      <a:noFill/>
                    </a:lnB>
                  </a:tcPr>
                </a:tc>
              </a:tr>
              <a:tr h="343504">
                <a:tc>
                  <a:txBody>
                    <a:bodyPr/>
                    <a:lstStyle/>
                    <a:p>
                      <a:pPr algn="l" fontAlgn="b"/>
                      <a:r>
                        <a:rPr lang="en-US" sz="1400" b="1" i="0" u="none" strike="noStrike" dirty="0">
                          <a:solidFill>
                            <a:srgbClr val="000000"/>
                          </a:solidFill>
                          <a:latin typeface="Calibri"/>
                        </a:rPr>
                        <a:t>Visual Processing</a:t>
                      </a:r>
                    </a:p>
                  </a:txBody>
                  <a:tcPr marL="0" marR="0" marT="0" marB="0" anchor="b">
                    <a:lnL>
                      <a:noFill/>
                    </a:lnL>
                    <a:lnR>
                      <a:noFill/>
                    </a:lnR>
                    <a:lnT>
                      <a:noFill/>
                    </a:lnT>
                    <a:lnB>
                      <a:noFill/>
                    </a:lnB>
                    <a:solidFill>
                      <a:srgbClr val="F2DDDC"/>
                    </a:solidFill>
                  </a:tcPr>
                </a:tc>
                <a:tc>
                  <a:txBody>
                    <a:bodyPr/>
                    <a:lstStyle/>
                    <a:p>
                      <a:pPr algn="r" fontAlgn="b"/>
                      <a:r>
                        <a:rPr lang="en-US" sz="1400" b="0" i="0" u="none" strike="noStrike">
                          <a:solidFill>
                            <a:srgbClr val="000000"/>
                          </a:solidFill>
                          <a:latin typeface="Calibri"/>
                        </a:rPr>
                        <a:t>142</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36</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51</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68</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16.9</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33%</a:t>
                      </a:r>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100</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109</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8.8</a:t>
                      </a:r>
                    </a:p>
                  </a:txBody>
                  <a:tcPr marL="0" marR="0" marT="0" marB="0" anchor="b">
                    <a:lnL>
                      <a:noFill/>
                    </a:lnL>
                    <a:lnR>
                      <a:noFill/>
                    </a:lnR>
                    <a:lnT>
                      <a:noFill/>
                    </a:lnT>
                    <a:lnB>
                      <a:noFill/>
                    </a:lnB>
                    <a:solidFill>
                      <a:srgbClr val="FFFF00"/>
                    </a:solidFill>
                  </a:tcPr>
                </a:tc>
                <a:tc>
                  <a:txBody>
                    <a:bodyPr/>
                    <a:lstStyle/>
                    <a:p>
                      <a:endParaRPr lang="en-US"/>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19</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14</a:t>
                      </a:r>
                    </a:p>
                  </a:txBody>
                  <a:tcPr marL="0" marR="0" marT="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13</a:t>
                      </a:r>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r>
              <a:tr h="343504">
                <a:tc>
                  <a:txBody>
                    <a:bodyPr/>
                    <a:lstStyle/>
                    <a:p>
                      <a:pPr algn="l" fontAlgn="b"/>
                      <a:r>
                        <a:rPr lang="en-US" sz="1400" b="1" i="0" u="none" strike="noStrike" dirty="0">
                          <a:solidFill>
                            <a:srgbClr val="000000"/>
                          </a:solidFill>
                          <a:latin typeface="Calibri"/>
                        </a:rPr>
                        <a:t>Auditory Processing</a:t>
                      </a:r>
                    </a:p>
                  </a:txBody>
                  <a:tcPr marL="0" marR="0" marT="0" marB="0" anchor="b">
                    <a:lnL>
                      <a:noFill/>
                    </a:lnL>
                    <a:lnR>
                      <a:noFill/>
                    </a:lnR>
                    <a:lnT>
                      <a:noFill/>
                    </a:lnT>
                    <a:lnB>
                      <a:noFill/>
                    </a:lnB>
                    <a:solidFill>
                      <a:srgbClr val="F2DDDC"/>
                    </a:solidFill>
                  </a:tcPr>
                </a:tc>
                <a:tc>
                  <a:txBody>
                    <a:bodyPr/>
                    <a:lstStyle/>
                    <a:p>
                      <a:pPr algn="r" fontAlgn="b"/>
                      <a:r>
                        <a:rPr lang="en-US" sz="1400" b="0" i="0" u="none" strike="noStrike">
                          <a:solidFill>
                            <a:srgbClr val="000000"/>
                          </a:solidFill>
                          <a:latin typeface="Calibri"/>
                        </a:rPr>
                        <a:t>137</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35</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38</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57</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18.7</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49%</a:t>
                      </a:r>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93</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102</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9.1</a:t>
                      </a:r>
                    </a:p>
                  </a:txBody>
                  <a:tcPr marL="0" marR="0" marT="0" marB="0" anchor="b">
                    <a:lnL>
                      <a:noFill/>
                    </a:lnL>
                    <a:lnR>
                      <a:noFill/>
                    </a:lnR>
                    <a:lnT>
                      <a:noFill/>
                    </a:lnT>
                    <a:lnB>
                      <a:noFill/>
                    </a:lnB>
                    <a:solidFill>
                      <a:srgbClr val="FFFF00"/>
                    </a:solidFill>
                  </a:tcPr>
                </a:tc>
                <a:tc>
                  <a:txBody>
                    <a:bodyPr/>
                    <a:lstStyle/>
                    <a:p>
                      <a:endParaRPr lang="en-US"/>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20</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16</a:t>
                      </a:r>
                    </a:p>
                  </a:txBody>
                  <a:tcPr marL="0" marR="0" marT="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18</a:t>
                      </a:r>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r>
              <a:tr h="343504">
                <a:tc>
                  <a:txBody>
                    <a:bodyPr/>
                    <a:lstStyle/>
                    <a:p>
                      <a:pPr algn="l" fontAlgn="b"/>
                      <a:r>
                        <a:rPr lang="en-US" sz="1400" b="1" i="0" u="none" strike="noStrike" dirty="0">
                          <a:solidFill>
                            <a:srgbClr val="000000"/>
                          </a:solidFill>
                          <a:latin typeface="Calibri"/>
                        </a:rPr>
                        <a:t>Word Attack (w ReadRx)</a:t>
                      </a:r>
                    </a:p>
                  </a:txBody>
                  <a:tcPr marL="0" marR="0" marT="0" marB="0" anchor="b">
                    <a:lnL>
                      <a:noFill/>
                    </a:lnL>
                    <a:lnR>
                      <a:noFill/>
                    </a:lnR>
                    <a:lnT>
                      <a:noFill/>
                    </a:lnT>
                    <a:lnB>
                      <a:noFill/>
                    </a:lnB>
                    <a:solidFill>
                      <a:srgbClr val="F2DDDC"/>
                    </a:solidFill>
                  </a:tcPr>
                </a:tc>
                <a:tc>
                  <a:txBody>
                    <a:bodyPr/>
                    <a:lstStyle/>
                    <a:p>
                      <a:pPr algn="r" fontAlgn="b"/>
                      <a:r>
                        <a:rPr lang="en-US" sz="1400" b="0" i="0" u="none" strike="noStrike">
                          <a:solidFill>
                            <a:srgbClr val="000000"/>
                          </a:solidFill>
                          <a:latin typeface="Calibri"/>
                        </a:rPr>
                        <a:t>137</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29</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28</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46</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18</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66%</a:t>
                      </a:r>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89</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98</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9</a:t>
                      </a:r>
                    </a:p>
                  </a:txBody>
                  <a:tcPr marL="0" marR="0" marT="0" marB="0" anchor="b">
                    <a:lnL>
                      <a:noFill/>
                    </a:lnL>
                    <a:lnR>
                      <a:noFill/>
                    </a:lnR>
                    <a:lnT>
                      <a:noFill/>
                    </a:lnT>
                    <a:lnB>
                      <a:noFill/>
                    </a:lnB>
                    <a:solidFill>
                      <a:srgbClr val="FFFF00"/>
                    </a:solidFill>
                  </a:tcPr>
                </a:tc>
                <a:tc>
                  <a:txBody>
                    <a:bodyPr/>
                    <a:lstStyle/>
                    <a:p>
                      <a:endParaRPr lang="en-US"/>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18</a:t>
                      </a:r>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c>
                  <a:txBody>
                    <a:bodyPr/>
                    <a:lstStyle/>
                    <a:p>
                      <a:endParaRPr lang="en-US" dirty="0"/>
                    </a:p>
                  </a:txBody>
                  <a:tcPr marL="0" marR="0" marT="0" marB="0" anchor="b">
                    <a:lnL>
                      <a:noFill/>
                    </a:lnL>
                    <a:lnR>
                      <a:noFill/>
                    </a:lnR>
                    <a:lnT>
                      <a:noFill/>
                    </a:lnT>
                    <a:lnB>
                      <a:noFill/>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753600" cy="7315200"/>
          </a:xfrm>
          <a:prstGeom prst="rect">
            <a:avLst/>
          </a:prstGeom>
          <a:noFill/>
          <a:ln w="9525">
            <a:noFill/>
            <a:miter lim="800000"/>
            <a:headEnd/>
            <a:tailEnd/>
          </a:ln>
          <a:effectLst/>
        </p:spPr>
      </p:pic>
      <p:graphicFrame>
        <p:nvGraphicFramePr>
          <p:cNvPr id="3" name="Table 2"/>
          <p:cNvGraphicFramePr>
            <a:graphicFrameLocks noGrp="1"/>
          </p:cNvGraphicFramePr>
          <p:nvPr/>
        </p:nvGraphicFramePr>
        <p:xfrm>
          <a:off x="762001" y="838199"/>
          <a:ext cx="7848600" cy="5125053"/>
        </p:xfrm>
        <a:graphic>
          <a:graphicData uri="http://schemas.openxmlformats.org/drawingml/2006/table">
            <a:tbl>
              <a:tblPr/>
              <a:tblGrid>
                <a:gridCol w="2139447"/>
                <a:gridCol w="606177"/>
                <a:gridCol w="760691"/>
                <a:gridCol w="887473"/>
                <a:gridCol w="633910"/>
                <a:gridCol w="586367"/>
                <a:gridCol w="697302"/>
                <a:gridCol w="839931"/>
                <a:gridCol w="697302"/>
              </a:tblGrid>
              <a:tr h="462868">
                <a:tc gridSpan="9">
                  <a:txBody>
                    <a:bodyPr/>
                    <a:lstStyle/>
                    <a:p>
                      <a:pPr algn="ctr" fontAlgn="b"/>
                      <a:r>
                        <a:rPr lang="en-US" sz="3200" b="1" i="0" u="none" strike="noStrike" dirty="0">
                          <a:solidFill>
                            <a:srgbClr val="000000"/>
                          </a:solidFill>
                          <a:latin typeface="Calibri"/>
                        </a:rPr>
                        <a:t>TBI Results</a:t>
                      </a:r>
                    </a:p>
                  </a:txBody>
                  <a:tcPr marL="8691" marR="8691" marT="869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9133">
                <a:tc>
                  <a:txBody>
                    <a:bodyPr/>
                    <a:lstStyle/>
                    <a:p>
                      <a:pPr algn="l" fontAlgn="b"/>
                      <a:endParaRPr lang="en-US" sz="2000" b="0" i="0" u="none" strike="noStrike">
                        <a:solidFill>
                          <a:srgbClr val="000000"/>
                        </a:solidFill>
                        <a:latin typeface="Calibri"/>
                      </a:endParaRPr>
                    </a:p>
                  </a:txBody>
                  <a:tcPr marL="8691" marR="8691" marT="8691" marB="0" anchor="b">
                    <a:lnL>
                      <a:noFill/>
                    </a:lnL>
                    <a:lnR>
                      <a:noFill/>
                    </a:lnR>
                    <a:lnT>
                      <a:noFill/>
                    </a:lnT>
                    <a:lnB>
                      <a:noFill/>
                    </a:lnB>
                  </a:tcPr>
                </a:tc>
                <a:tc gridSpan="4">
                  <a:txBody>
                    <a:bodyPr/>
                    <a:lstStyle/>
                    <a:p>
                      <a:pPr algn="ctr" fontAlgn="b"/>
                      <a:r>
                        <a:rPr lang="en-US" sz="1600" b="1" i="0" u="none" strike="noStrike" dirty="0">
                          <a:solidFill>
                            <a:srgbClr val="000000"/>
                          </a:solidFill>
                          <a:latin typeface="Calibri"/>
                        </a:rPr>
                        <a:t>Adults</a:t>
                      </a:r>
                    </a:p>
                  </a:txBody>
                  <a:tcPr marL="8691" marR="8691" marT="8691" marB="0" anchor="b">
                    <a:lnL>
                      <a:noFill/>
                    </a:lnL>
                    <a:lnR>
                      <a:noFill/>
                    </a:lnR>
                    <a:lnT>
                      <a:noFill/>
                    </a:lnT>
                    <a:lnB>
                      <a:noFill/>
                    </a:lnB>
                    <a:solidFill>
                      <a:schemeClr val="accent1">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600" b="1" i="0" u="none" strike="noStrike" dirty="0">
                          <a:solidFill>
                            <a:srgbClr val="000000"/>
                          </a:solidFill>
                          <a:latin typeface="Calibri"/>
                        </a:rPr>
                        <a:t>Under Age 14</a:t>
                      </a:r>
                    </a:p>
                  </a:txBody>
                  <a:tcPr marL="8691" marR="8691" marT="8691" marB="0" anchor="b">
                    <a:lnL>
                      <a:noFill/>
                    </a:lnL>
                    <a:lnR>
                      <a:noFill/>
                    </a:lnR>
                    <a:lnT>
                      <a:noFill/>
                    </a:lnT>
                    <a:lnB>
                      <a:noFill/>
                    </a:lnB>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598265">
                <a:tc>
                  <a:txBody>
                    <a:bodyPr/>
                    <a:lstStyle/>
                    <a:p>
                      <a:pPr algn="ctr" fontAlgn="b"/>
                      <a:r>
                        <a:rPr lang="en-US" sz="2000" b="1" i="0" u="none" strike="noStrike" dirty="0">
                          <a:solidFill>
                            <a:srgbClr val="000000"/>
                          </a:solidFill>
                          <a:latin typeface="Calibri"/>
                        </a:rPr>
                        <a:t>Skill</a:t>
                      </a:r>
                    </a:p>
                  </a:txBody>
                  <a:tcPr marL="8691" marR="8691" marT="869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%tile Gain</a:t>
                      </a:r>
                    </a:p>
                  </a:txBody>
                  <a:tcPr marL="8691" marR="8691" marT="8691" marB="0" anchor="b">
                    <a:lnL>
                      <a:noFill/>
                    </a:lnL>
                    <a:lnR>
                      <a:noFill/>
                    </a:lnR>
                    <a:lnT>
                      <a:noFill/>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n-US" sz="1400" b="1" i="0" u="none" strike="noStrike" dirty="0" err="1">
                          <a:solidFill>
                            <a:srgbClr val="000000"/>
                          </a:solidFill>
                          <a:latin typeface="Calibri"/>
                        </a:rPr>
                        <a:t>SScore</a:t>
                      </a:r>
                      <a:r>
                        <a:rPr lang="en-US" sz="1400" b="1" i="0" u="none" strike="noStrike" dirty="0">
                          <a:solidFill>
                            <a:srgbClr val="000000"/>
                          </a:solidFill>
                          <a:latin typeface="Calibri"/>
                        </a:rPr>
                        <a:t> Gain</a:t>
                      </a:r>
                    </a:p>
                  </a:txBody>
                  <a:tcPr marL="8691" marR="8691" marT="8691" marB="0" anchor="b">
                    <a:lnL>
                      <a:noFill/>
                    </a:lnL>
                    <a:lnR>
                      <a:noFill/>
                    </a:lnR>
                    <a:lnT>
                      <a:noFill/>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n-US" sz="1400" b="1" i="0" u="none" strike="noStrike" dirty="0">
                          <a:solidFill>
                            <a:srgbClr val="000000"/>
                          </a:solidFill>
                          <a:latin typeface="Calibri"/>
                        </a:rPr>
                        <a:t>Pre </a:t>
                      </a:r>
                      <a:r>
                        <a:rPr lang="en-US" sz="1400" b="1" i="0" u="none" strike="noStrike" dirty="0" err="1">
                          <a:solidFill>
                            <a:srgbClr val="000000"/>
                          </a:solidFill>
                          <a:latin typeface="Calibri"/>
                        </a:rPr>
                        <a:t>SScore</a:t>
                      </a:r>
                      <a:r>
                        <a:rPr lang="en-US" sz="1400" b="1" i="0" u="none" strike="noStrike" dirty="0">
                          <a:solidFill>
                            <a:srgbClr val="000000"/>
                          </a:solidFill>
                          <a:latin typeface="Calibri"/>
                        </a:rPr>
                        <a:t> Students &lt;</a:t>
                      </a:r>
                      <a:r>
                        <a:rPr lang="en-US" sz="1400" b="1" i="0" u="none" strike="noStrike" dirty="0" smtClean="0">
                          <a:solidFill>
                            <a:srgbClr val="000000"/>
                          </a:solidFill>
                          <a:latin typeface="Calibri"/>
                        </a:rPr>
                        <a:t>100ss</a:t>
                      </a:r>
                      <a:endParaRPr lang="en-US" sz="1400" b="1" i="0" u="none" strike="noStrike" dirty="0">
                        <a:solidFill>
                          <a:srgbClr val="000000"/>
                        </a:solidFill>
                        <a:latin typeface="Calibri"/>
                      </a:endParaRPr>
                    </a:p>
                  </a:txBody>
                  <a:tcPr marL="8691" marR="8691" marT="8691" marB="0" anchor="b">
                    <a:lnL>
                      <a:noFill/>
                    </a:lnL>
                    <a:lnR>
                      <a:noFill/>
                    </a:lnR>
                    <a:lnT>
                      <a:noFill/>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n-US" sz="1400" b="1" i="0" u="none" strike="noStrike" dirty="0">
                          <a:solidFill>
                            <a:srgbClr val="000000"/>
                          </a:solidFill>
                          <a:latin typeface="Calibri"/>
                        </a:rPr>
                        <a:t>all count</a:t>
                      </a:r>
                    </a:p>
                  </a:txBody>
                  <a:tcPr marL="8691" marR="8691" marT="8691" marB="0" anchor="b">
                    <a:lnL>
                      <a:noFill/>
                    </a:lnL>
                    <a:lnR>
                      <a:noFill/>
                    </a:lnR>
                    <a:lnT>
                      <a:noFill/>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n-US" sz="1400" b="1" i="0" u="none" strike="noStrike" dirty="0">
                          <a:solidFill>
                            <a:srgbClr val="000000"/>
                          </a:solidFill>
                          <a:latin typeface="Calibri"/>
                        </a:rPr>
                        <a:t>%tile Gain</a:t>
                      </a:r>
                    </a:p>
                  </a:txBody>
                  <a:tcPr marL="8691" marR="8691" marT="8691" marB="0" anchor="b">
                    <a:lnL>
                      <a:noFill/>
                    </a:lnL>
                    <a:lnR>
                      <a:noFill/>
                    </a:lnR>
                    <a:lnT>
                      <a:noFill/>
                    </a:lnT>
                    <a:lnB w="12700" cap="flat" cmpd="sng" algn="ctr">
                      <a:solidFill>
                        <a:srgbClr val="000000"/>
                      </a:solidFill>
                      <a:prstDash val="solid"/>
                      <a:round/>
                      <a:headEnd type="none" w="med" len="med"/>
                      <a:tailEnd type="none" w="med" len="med"/>
                    </a:lnB>
                    <a:solidFill>
                      <a:schemeClr val="bg2"/>
                    </a:solidFill>
                  </a:tcPr>
                </a:tc>
                <a:tc>
                  <a:txBody>
                    <a:bodyPr/>
                    <a:lstStyle/>
                    <a:p>
                      <a:pPr algn="ctr" fontAlgn="b"/>
                      <a:r>
                        <a:rPr lang="en-US" sz="1400" b="1" i="0" u="none" strike="noStrike" dirty="0" err="1">
                          <a:solidFill>
                            <a:srgbClr val="000000"/>
                          </a:solidFill>
                          <a:latin typeface="Calibri"/>
                        </a:rPr>
                        <a:t>SScore</a:t>
                      </a:r>
                      <a:r>
                        <a:rPr lang="en-US" sz="1400" b="1" i="0" u="none" strike="noStrike" dirty="0">
                          <a:solidFill>
                            <a:srgbClr val="000000"/>
                          </a:solidFill>
                          <a:latin typeface="Calibri"/>
                        </a:rPr>
                        <a:t> Gain</a:t>
                      </a:r>
                    </a:p>
                  </a:txBody>
                  <a:tcPr marL="8691" marR="8691" marT="8691" marB="0" anchor="b">
                    <a:lnL>
                      <a:noFill/>
                    </a:lnL>
                    <a:lnR>
                      <a:noFill/>
                    </a:lnR>
                    <a:lnT>
                      <a:noFill/>
                    </a:lnT>
                    <a:lnB w="12700" cap="flat" cmpd="sng" algn="ctr">
                      <a:solidFill>
                        <a:srgbClr val="000000"/>
                      </a:solidFill>
                      <a:prstDash val="solid"/>
                      <a:round/>
                      <a:headEnd type="none" w="med" len="med"/>
                      <a:tailEnd type="none" w="med" len="med"/>
                    </a:lnB>
                    <a:solidFill>
                      <a:schemeClr val="bg2"/>
                    </a:solidFill>
                  </a:tcPr>
                </a:tc>
                <a:tc>
                  <a:txBody>
                    <a:bodyPr/>
                    <a:lstStyle/>
                    <a:p>
                      <a:pPr algn="ctr" fontAlgn="b"/>
                      <a:r>
                        <a:rPr lang="en-US" sz="1400" b="1" i="0" u="none" strike="noStrike" dirty="0">
                          <a:solidFill>
                            <a:srgbClr val="000000"/>
                          </a:solidFill>
                          <a:latin typeface="Calibri"/>
                        </a:rPr>
                        <a:t>Pre </a:t>
                      </a:r>
                      <a:r>
                        <a:rPr lang="en-US" sz="1400" b="1" i="0" u="none" strike="noStrike" dirty="0" err="1">
                          <a:solidFill>
                            <a:srgbClr val="000000"/>
                          </a:solidFill>
                          <a:latin typeface="Calibri"/>
                        </a:rPr>
                        <a:t>SScore</a:t>
                      </a:r>
                      <a:r>
                        <a:rPr lang="en-US" sz="1400" b="1" i="0" u="none" strike="noStrike" dirty="0">
                          <a:solidFill>
                            <a:srgbClr val="000000"/>
                          </a:solidFill>
                          <a:latin typeface="Calibri"/>
                        </a:rPr>
                        <a:t> Students &lt;</a:t>
                      </a:r>
                      <a:r>
                        <a:rPr lang="en-US" sz="1400" b="1" i="0" u="none" strike="noStrike" dirty="0" smtClean="0">
                          <a:solidFill>
                            <a:srgbClr val="000000"/>
                          </a:solidFill>
                          <a:latin typeface="Calibri"/>
                        </a:rPr>
                        <a:t>100ss</a:t>
                      </a:r>
                    </a:p>
                  </a:txBody>
                  <a:tcPr marL="8691" marR="8691" marT="8691" marB="0" anchor="b">
                    <a:lnL>
                      <a:noFill/>
                    </a:lnL>
                    <a:lnR>
                      <a:noFill/>
                    </a:lnR>
                    <a:lnT>
                      <a:noFill/>
                    </a:lnT>
                    <a:lnB w="12700" cap="flat" cmpd="sng" algn="ctr">
                      <a:solidFill>
                        <a:srgbClr val="000000"/>
                      </a:solidFill>
                      <a:prstDash val="solid"/>
                      <a:round/>
                      <a:headEnd type="none" w="med" len="med"/>
                      <a:tailEnd type="none" w="med" len="med"/>
                    </a:lnB>
                    <a:solidFill>
                      <a:schemeClr val="bg2"/>
                    </a:solidFill>
                  </a:tcPr>
                </a:tc>
                <a:tc>
                  <a:txBody>
                    <a:bodyPr/>
                    <a:lstStyle/>
                    <a:p>
                      <a:pPr algn="ctr" fontAlgn="b"/>
                      <a:r>
                        <a:rPr lang="en-US" sz="1400" b="1" i="0" u="none" strike="noStrike" dirty="0">
                          <a:solidFill>
                            <a:srgbClr val="000000"/>
                          </a:solidFill>
                          <a:latin typeface="Calibri"/>
                        </a:rPr>
                        <a:t>all count</a:t>
                      </a:r>
                    </a:p>
                  </a:txBody>
                  <a:tcPr marL="8691" marR="8691" marT="8691" marB="0" anchor="b">
                    <a:lnL>
                      <a:noFill/>
                    </a:lnL>
                    <a:lnR>
                      <a:noFill/>
                    </a:lnR>
                    <a:lnT>
                      <a:noFill/>
                    </a:lnT>
                    <a:lnB w="12700" cap="flat" cmpd="sng" algn="ctr">
                      <a:solidFill>
                        <a:srgbClr val="000000"/>
                      </a:solidFill>
                      <a:prstDash val="solid"/>
                      <a:round/>
                      <a:headEnd type="none" w="med" len="med"/>
                      <a:tailEnd type="none" w="med" len="med"/>
                    </a:lnB>
                    <a:solidFill>
                      <a:schemeClr val="bg2"/>
                    </a:solidFill>
                  </a:tcPr>
                </a:tc>
              </a:tr>
              <a:tr h="304520">
                <a:tc>
                  <a:txBody>
                    <a:bodyPr/>
                    <a:lstStyle/>
                    <a:p>
                      <a:pPr algn="l" fontAlgn="b"/>
                      <a:r>
                        <a:rPr lang="en-US" sz="1600" b="1" i="0" u="none" strike="noStrike" dirty="0">
                          <a:solidFill>
                            <a:srgbClr val="000000"/>
                          </a:solidFill>
                          <a:latin typeface="Calibri"/>
                        </a:rPr>
                        <a:t>Working Memory</a:t>
                      </a:r>
                    </a:p>
                  </a:txBody>
                  <a:tcPr marL="8691" marR="8691" marT="8691" marB="0" anchor="b">
                    <a:lnL>
                      <a:noFill/>
                    </a:lnL>
                    <a:lnR>
                      <a:noFill/>
                    </a:lnR>
                    <a:lnT w="12700" cap="flat" cmpd="sng" algn="ctr">
                      <a:solidFill>
                        <a:srgbClr val="000000"/>
                      </a:solidFill>
                      <a:prstDash val="solid"/>
                      <a:round/>
                      <a:headEnd type="none" w="med" len="med"/>
                      <a:tailEnd type="none" w="med" len="med"/>
                    </a:lnT>
                    <a:lnB>
                      <a:noFill/>
                    </a:lnB>
                    <a:solidFill>
                      <a:schemeClr val="accent5">
                        <a:lumMod val="40000"/>
                        <a:lumOff val="60000"/>
                      </a:schemeClr>
                    </a:solidFill>
                  </a:tcPr>
                </a:tc>
                <a:tc>
                  <a:txBody>
                    <a:bodyPr/>
                    <a:lstStyle/>
                    <a:p>
                      <a:pPr algn="ctr" fontAlgn="b"/>
                      <a:r>
                        <a:rPr lang="en-US" sz="1600" b="1" i="0" u="none" strike="noStrike" dirty="0">
                          <a:solidFill>
                            <a:srgbClr val="000000"/>
                          </a:solidFill>
                          <a:latin typeface="Calibri"/>
                        </a:rPr>
                        <a:t>28</a:t>
                      </a:r>
                    </a:p>
                  </a:txBody>
                  <a:tcPr marL="8691" marR="8691" marT="8691" marB="0" anchor="b">
                    <a:lnL>
                      <a:noFill/>
                    </a:lnL>
                    <a:lnR>
                      <a:noFill/>
                    </a:lnR>
                    <a:lnT w="1270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ctr" fontAlgn="b"/>
                      <a:r>
                        <a:rPr lang="en-US" sz="1600" b="1" i="0" u="none" strike="noStrike" dirty="0">
                          <a:solidFill>
                            <a:srgbClr val="000000"/>
                          </a:solidFill>
                          <a:latin typeface="Calibri"/>
                        </a:rPr>
                        <a:t>15</a:t>
                      </a:r>
                    </a:p>
                  </a:txBody>
                  <a:tcPr marL="8691" marR="8691" marT="869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ctr" fontAlgn="b"/>
                      <a:r>
                        <a:rPr lang="en-US" sz="1600" b="1" i="0" u="none" strike="noStrike" dirty="0">
                          <a:solidFill>
                            <a:srgbClr val="000000"/>
                          </a:solidFill>
                          <a:latin typeface="Calibri"/>
                        </a:rPr>
                        <a:t>17</a:t>
                      </a:r>
                    </a:p>
                  </a:txBody>
                  <a:tcPr marL="8691" marR="8691" marT="86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ctr" fontAlgn="b"/>
                      <a:r>
                        <a:rPr lang="en-US" sz="1600" b="1" i="0" u="none" strike="noStrike" dirty="0">
                          <a:solidFill>
                            <a:srgbClr val="000000"/>
                          </a:solidFill>
                          <a:latin typeface="Calibri"/>
                        </a:rPr>
                        <a:t>25</a:t>
                      </a:r>
                    </a:p>
                  </a:txBody>
                  <a:tcPr marL="8691" marR="8691" marT="869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l" fontAlgn="b"/>
                      <a:r>
                        <a:rPr lang="en-US" sz="1600" b="1" i="0" u="none" strike="noStrike">
                          <a:solidFill>
                            <a:srgbClr val="000000"/>
                          </a:solidFill>
                          <a:latin typeface="Calibri"/>
                        </a:rPr>
                        <a:t> </a:t>
                      </a:r>
                    </a:p>
                  </a:txBody>
                  <a:tcPr marL="8691" marR="8691" marT="8691" marB="0" anchor="b">
                    <a:lnL>
                      <a:noFill/>
                    </a:lnL>
                    <a:lnR>
                      <a:noFill/>
                    </a:lnR>
                    <a:lnT w="12700" cap="flat" cmpd="sng" algn="ctr">
                      <a:solidFill>
                        <a:srgbClr val="000000"/>
                      </a:solidFill>
                      <a:prstDash val="solid"/>
                      <a:round/>
                      <a:headEnd type="none" w="med" len="med"/>
                      <a:tailEnd type="none" w="med" len="med"/>
                    </a:lnT>
                    <a:lnB>
                      <a:noFill/>
                    </a:lnB>
                    <a:solidFill>
                      <a:schemeClr val="bg2"/>
                    </a:solidFill>
                  </a:tcPr>
                </a:tc>
                <a:tc>
                  <a:txBody>
                    <a:bodyPr/>
                    <a:lstStyle/>
                    <a:p>
                      <a:pPr algn="l" fontAlgn="b"/>
                      <a:r>
                        <a:rPr lang="en-US" sz="1600" b="1" i="0" u="none" strike="noStrike">
                          <a:solidFill>
                            <a:srgbClr val="000000"/>
                          </a:solidFill>
                          <a:latin typeface="Calibri"/>
                        </a:rPr>
                        <a:t> </a:t>
                      </a:r>
                    </a:p>
                  </a:txBody>
                  <a:tcPr marL="8691" marR="8691" marT="869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solidFill>
                  </a:tcPr>
                </a:tc>
                <a:tc>
                  <a:txBody>
                    <a:bodyPr/>
                    <a:lstStyle/>
                    <a:p>
                      <a:pPr algn="l" fontAlgn="b"/>
                      <a:r>
                        <a:rPr lang="en-US" sz="1600" b="1" i="0" u="none" strike="noStrike" dirty="0">
                          <a:solidFill>
                            <a:srgbClr val="000000"/>
                          </a:solidFill>
                          <a:latin typeface="Calibri"/>
                        </a:rPr>
                        <a:t> </a:t>
                      </a:r>
                    </a:p>
                  </a:txBody>
                  <a:tcPr marL="8691" marR="8691" marT="86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solidFill>
                  </a:tcPr>
                </a:tc>
                <a:tc>
                  <a:txBody>
                    <a:bodyPr/>
                    <a:lstStyle/>
                    <a:p>
                      <a:pPr algn="l" fontAlgn="b"/>
                      <a:r>
                        <a:rPr lang="en-US" sz="1600" b="1" i="0" u="none" strike="noStrike" dirty="0">
                          <a:solidFill>
                            <a:srgbClr val="000000"/>
                          </a:solidFill>
                          <a:latin typeface="Calibri"/>
                        </a:rPr>
                        <a:t> </a:t>
                      </a:r>
                    </a:p>
                  </a:txBody>
                  <a:tcPr marL="8691" marR="8691" marT="869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chemeClr val="bg2"/>
                    </a:solidFill>
                  </a:tcPr>
                </a:tc>
              </a:tr>
              <a:tr h="304520">
                <a:tc>
                  <a:txBody>
                    <a:bodyPr/>
                    <a:lstStyle/>
                    <a:p>
                      <a:pPr algn="l" fontAlgn="b"/>
                      <a:r>
                        <a:rPr lang="en-US" sz="1600" b="1" i="0" u="none" strike="noStrike" dirty="0">
                          <a:solidFill>
                            <a:srgbClr val="000000"/>
                          </a:solidFill>
                          <a:latin typeface="Calibri"/>
                        </a:rPr>
                        <a:t>Processing Speed (Ex) </a:t>
                      </a:r>
                    </a:p>
                  </a:txBody>
                  <a:tcPr marL="8691" marR="8691" marT="8691" marB="0" anchor="b">
                    <a:lnL>
                      <a:noFill/>
                    </a:lnL>
                    <a:lnR>
                      <a:noFill/>
                    </a:lnR>
                    <a:lnT>
                      <a:noFill/>
                    </a:lnT>
                    <a:lnB>
                      <a:noFill/>
                    </a:lnB>
                    <a:solidFill>
                      <a:schemeClr val="accent5">
                        <a:lumMod val="40000"/>
                        <a:lumOff val="60000"/>
                      </a:schemeClr>
                    </a:solidFill>
                  </a:tcPr>
                </a:tc>
                <a:tc>
                  <a:txBody>
                    <a:bodyPr/>
                    <a:lstStyle/>
                    <a:p>
                      <a:pPr algn="ctr" fontAlgn="b"/>
                      <a:r>
                        <a:rPr lang="en-US" sz="1600" b="1" i="0" u="none" strike="noStrike">
                          <a:solidFill>
                            <a:srgbClr val="000000"/>
                          </a:solidFill>
                          <a:latin typeface="Calibri"/>
                        </a:rPr>
                        <a:t>25</a:t>
                      </a:r>
                    </a:p>
                  </a:txBody>
                  <a:tcPr marL="8691" marR="8691" marT="8691" marB="0" anchor="b">
                    <a:lnL>
                      <a:noFill/>
                    </a:lnL>
                    <a:lnR>
                      <a:noFill/>
                    </a:lnR>
                    <a:lnT>
                      <a:noFill/>
                    </a:lnT>
                    <a:lnB>
                      <a:noFill/>
                    </a:lnB>
                    <a:solidFill>
                      <a:schemeClr val="accent1">
                        <a:lumMod val="20000"/>
                        <a:lumOff val="80000"/>
                      </a:schemeClr>
                    </a:solidFill>
                  </a:tcPr>
                </a:tc>
                <a:tc>
                  <a:txBody>
                    <a:bodyPr/>
                    <a:lstStyle/>
                    <a:p>
                      <a:pPr algn="ctr" fontAlgn="b"/>
                      <a:r>
                        <a:rPr lang="en-US" sz="1600" b="1" i="0" u="none" strike="noStrike">
                          <a:solidFill>
                            <a:srgbClr val="000000"/>
                          </a:solidFill>
                          <a:latin typeface="Calibri"/>
                        </a:rPr>
                        <a:t>15</a:t>
                      </a:r>
                    </a:p>
                  </a:txBody>
                  <a:tcPr marL="8691" marR="8691" marT="8691" marB="0" anchor="b">
                    <a:lnL>
                      <a:noFill/>
                    </a:lnL>
                    <a:lnR w="1270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ctr" fontAlgn="b"/>
                      <a:r>
                        <a:rPr lang="en-US" sz="1600" b="1" i="0" u="none" strike="noStrike">
                          <a:solidFill>
                            <a:srgbClr val="000000"/>
                          </a:solidFill>
                          <a:latin typeface="Calibri"/>
                        </a:rPr>
                        <a:t>17</a:t>
                      </a:r>
                    </a:p>
                  </a:txBody>
                  <a:tcPr marL="8691" marR="8691" marT="86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ctr" fontAlgn="b"/>
                      <a:r>
                        <a:rPr lang="en-US" sz="1600" b="1" i="0" u="none" strike="noStrike" dirty="0">
                          <a:solidFill>
                            <a:srgbClr val="000000"/>
                          </a:solidFill>
                          <a:latin typeface="Calibri"/>
                        </a:rPr>
                        <a:t>41</a:t>
                      </a:r>
                    </a:p>
                  </a:txBody>
                  <a:tcPr marL="8691" marR="8691" marT="8691" marB="0" anchor="b">
                    <a:lnL w="12700" cap="flat" cmpd="sng" algn="ctr">
                      <a:solidFill>
                        <a:srgbClr val="000000"/>
                      </a:solidFill>
                      <a:prstDash val="solid"/>
                      <a:round/>
                      <a:headEnd type="none" w="med" len="med"/>
                      <a:tailEnd type="none" w="med" len="med"/>
                    </a:lnL>
                    <a:lnR>
                      <a:noFill/>
                    </a:lnR>
                    <a:lnT>
                      <a:noFill/>
                    </a:lnT>
                    <a:lnB>
                      <a:noFill/>
                    </a:lnB>
                    <a:solidFill>
                      <a:schemeClr val="accent1">
                        <a:lumMod val="20000"/>
                        <a:lumOff val="80000"/>
                      </a:schemeClr>
                    </a:solidFill>
                  </a:tcPr>
                </a:tc>
                <a:tc>
                  <a:txBody>
                    <a:bodyPr/>
                    <a:lstStyle/>
                    <a:p>
                      <a:pPr algn="ctr" fontAlgn="b"/>
                      <a:r>
                        <a:rPr lang="en-US" sz="1600" b="1" i="0" u="none" strike="noStrike" dirty="0">
                          <a:solidFill>
                            <a:srgbClr val="000000"/>
                          </a:solidFill>
                          <a:latin typeface="Calibri"/>
                        </a:rPr>
                        <a:t>9</a:t>
                      </a:r>
                    </a:p>
                  </a:txBody>
                  <a:tcPr marL="8691" marR="8691" marT="8691" marB="0" anchor="b">
                    <a:lnL>
                      <a:noFill/>
                    </a:lnL>
                    <a:lnR>
                      <a:noFill/>
                    </a:lnR>
                    <a:lnT>
                      <a:noFill/>
                    </a:lnT>
                    <a:lnB>
                      <a:noFill/>
                    </a:lnB>
                    <a:solidFill>
                      <a:schemeClr val="bg2"/>
                    </a:solidFill>
                  </a:tcPr>
                </a:tc>
                <a:tc>
                  <a:txBody>
                    <a:bodyPr/>
                    <a:lstStyle/>
                    <a:p>
                      <a:pPr algn="ctr" fontAlgn="b"/>
                      <a:r>
                        <a:rPr lang="en-US" sz="1600" b="1" i="0" u="none" strike="noStrike" dirty="0">
                          <a:solidFill>
                            <a:srgbClr val="000000"/>
                          </a:solidFill>
                          <a:latin typeface="Calibri"/>
                        </a:rPr>
                        <a:t>7</a:t>
                      </a:r>
                    </a:p>
                  </a:txBody>
                  <a:tcPr marL="8691" marR="8691" marT="8691" marB="0" anchor="b">
                    <a:lnL>
                      <a:noFill/>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algn="ctr" fontAlgn="b"/>
                      <a:r>
                        <a:rPr lang="en-US" sz="1600" b="1" i="0" u="none" strike="noStrike" dirty="0">
                          <a:solidFill>
                            <a:srgbClr val="000000"/>
                          </a:solidFill>
                          <a:latin typeface="Calibri"/>
                        </a:rPr>
                        <a:t>8</a:t>
                      </a:r>
                    </a:p>
                  </a:txBody>
                  <a:tcPr marL="8691" marR="8691" marT="86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algn="ctr" fontAlgn="b"/>
                      <a:r>
                        <a:rPr lang="en-US" sz="1600" b="1" i="0" u="none" strike="noStrike" dirty="0">
                          <a:solidFill>
                            <a:srgbClr val="000000"/>
                          </a:solidFill>
                          <a:latin typeface="Calibri"/>
                        </a:rPr>
                        <a:t>21</a:t>
                      </a:r>
                    </a:p>
                  </a:txBody>
                  <a:tcPr marL="8691" marR="8691" marT="8691" marB="0" anchor="b">
                    <a:lnL w="12700" cap="flat" cmpd="sng" algn="ctr">
                      <a:solidFill>
                        <a:srgbClr val="000000"/>
                      </a:solidFill>
                      <a:prstDash val="solid"/>
                      <a:round/>
                      <a:headEnd type="none" w="med" len="med"/>
                      <a:tailEnd type="none" w="med" len="med"/>
                    </a:lnL>
                    <a:lnR>
                      <a:noFill/>
                    </a:lnR>
                    <a:lnT>
                      <a:noFill/>
                    </a:lnT>
                    <a:lnB>
                      <a:noFill/>
                    </a:lnB>
                    <a:solidFill>
                      <a:schemeClr val="bg2"/>
                    </a:solidFill>
                  </a:tcPr>
                </a:tc>
              </a:tr>
              <a:tr h="304520">
                <a:tc>
                  <a:txBody>
                    <a:bodyPr/>
                    <a:lstStyle/>
                    <a:p>
                      <a:pPr algn="l" fontAlgn="b"/>
                      <a:r>
                        <a:rPr lang="en-US" sz="1600" b="1" i="0" u="none" strike="noStrike" dirty="0">
                          <a:solidFill>
                            <a:srgbClr val="000000"/>
                          </a:solidFill>
                          <a:latin typeface="Calibri"/>
                        </a:rPr>
                        <a:t>Long-Term Memory</a:t>
                      </a:r>
                    </a:p>
                  </a:txBody>
                  <a:tcPr marL="8691" marR="8691" marT="8691" marB="0" anchor="b">
                    <a:lnL>
                      <a:noFill/>
                    </a:lnL>
                    <a:lnR>
                      <a:noFill/>
                    </a:lnR>
                    <a:lnT>
                      <a:noFill/>
                    </a:lnT>
                    <a:lnB>
                      <a:noFill/>
                    </a:lnB>
                    <a:solidFill>
                      <a:schemeClr val="accent5">
                        <a:lumMod val="40000"/>
                        <a:lumOff val="60000"/>
                      </a:schemeClr>
                    </a:solidFill>
                  </a:tcPr>
                </a:tc>
                <a:tc>
                  <a:txBody>
                    <a:bodyPr/>
                    <a:lstStyle/>
                    <a:p>
                      <a:pPr algn="ctr" fontAlgn="b"/>
                      <a:r>
                        <a:rPr lang="en-US" sz="1600" b="1" i="0" u="none" strike="noStrike">
                          <a:solidFill>
                            <a:srgbClr val="000000"/>
                          </a:solidFill>
                          <a:latin typeface="Calibri"/>
                        </a:rPr>
                        <a:t>24</a:t>
                      </a:r>
                    </a:p>
                  </a:txBody>
                  <a:tcPr marL="8691" marR="8691" marT="8691" marB="0" anchor="b">
                    <a:lnL>
                      <a:noFill/>
                    </a:lnL>
                    <a:lnR>
                      <a:noFill/>
                    </a:lnR>
                    <a:lnT>
                      <a:noFill/>
                    </a:lnT>
                    <a:lnB>
                      <a:noFill/>
                    </a:lnB>
                    <a:solidFill>
                      <a:schemeClr val="accent1">
                        <a:lumMod val="20000"/>
                        <a:lumOff val="80000"/>
                      </a:schemeClr>
                    </a:solidFill>
                  </a:tcPr>
                </a:tc>
                <a:tc>
                  <a:txBody>
                    <a:bodyPr/>
                    <a:lstStyle/>
                    <a:p>
                      <a:pPr algn="ctr" fontAlgn="b"/>
                      <a:r>
                        <a:rPr lang="en-US" sz="1600" b="1" i="0" u="none" strike="noStrike">
                          <a:solidFill>
                            <a:srgbClr val="000000"/>
                          </a:solidFill>
                          <a:latin typeface="Calibri"/>
                        </a:rPr>
                        <a:t>14</a:t>
                      </a:r>
                    </a:p>
                  </a:txBody>
                  <a:tcPr marL="8691" marR="8691" marT="8691" marB="0" anchor="b">
                    <a:lnL>
                      <a:noFill/>
                    </a:lnL>
                    <a:lnR w="1270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ctr" fontAlgn="b"/>
                      <a:r>
                        <a:rPr lang="en-US" sz="1600" b="1" i="0" u="none" strike="noStrike">
                          <a:solidFill>
                            <a:srgbClr val="000000"/>
                          </a:solidFill>
                          <a:latin typeface="Calibri"/>
                        </a:rPr>
                        <a:t>17</a:t>
                      </a:r>
                    </a:p>
                  </a:txBody>
                  <a:tcPr marL="8691" marR="8691" marT="86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ctr" fontAlgn="b"/>
                      <a:r>
                        <a:rPr lang="en-US" sz="1600" b="1" i="0" u="none" strike="noStrike" dirty="0">
                          <a:solidFill>
                            <a:srgbClr val="000000"/>
                          </a:solidFill>
                          <a:latin typeface="Calibri"/>
                        </a:rPr>
                        <a:t>43</a:t>
                      </a:r>
                    </a:p>
                  </a:txBody>
                  <a:tcPr marL="8691" marR="8691" marT="8691" marB="0" anchor="b">
                    <a:lnL w="12700" cap="flat" cmpd="sng" algn="ctr">
                      <a:solidFill>
                        <a:srgbClr val="000000"/>
                      </a:solidFill>
                      <a:prstDash val="solid"/>
                      <a:round/>
                      <a:headEnd type="none" w="med" len="med"/>
                      <a:tailEnd type="none" w="med" len="med"/>
                    </a:lnL>
                    <a:lnR>
                      <a:noFill/>
                    </a:lnR>
                    <a:lnT>
                      <a:noFill/>
                    </a:lnT>
                    <a:lnB>
                      <a:noFill/>
                    </a:lnB>
                    <a:solidFill>
                      <a:schemeClr val="accent1">
                        <a:lumMod val="20000"/>
                        <a:lumOff val="80000"/>
                      </a:schemeClr>
                    </a:solidFill>
                  </a:tcPr>
                </a:tc>
                <a:tc>
                  <a:txBody>
                    <a:bodyPr/>
                    <a:lstStyle/>
                    <a:p>
                      <a:pPr algn="ctr" fontAlgn="b"/>
                      <a:r>
                        <a:rPr lang="en-US" sz="1600" b="1" i="0" u="none" strike="noStrike">
                          <a:solidFill>
                            <a:srgbClr val="000000"/>
                          </a:solidFill>
                          <a:latin typeface="Calibri"/>
                        </a:rPr>
                        <a:t>26</a:t>
                      </a:r>
                    </a:p>
                  </a:txBody>
                  <a:tcPr marL="8691" marR="8691" marT="8691" marB="0" anchor="b">
                    <a:lnL>
                      <a:noFill/>
                    </a:lnL>
                    <a:lnR>
                      <a:noFill/>
                    </a:lnR>
                    <a:lnT>
                      <a:noFill/>
                    </a:lnT>
                    <a:lnB>
                      <a:noFill/>
                    </a:lnB>
                    <a:solidFill>
                      <a:schemeClr val="bg2"/>
                    </a:solidFill>
                  </a:tcPr>
                </a:tc>
                <a:tc>
                  <a:txBody>
                    <a:bodyPr/>
                    <a:lstStyle/>
                    <a:p>
                      <a:pPr algn="ctr" fontAlgn="b"/>
                      <a:r>
                        <a:rPr lang="en-US" sz="1600" b="1" i="0" u="none" strike="noStrike">
                          <a:solidFill>
                            <a:srgbClr val="000000"/>
                          </a:solidFill>
                          <a:latin typeface="Calibri"/>
                        </a:rPr>
                        <a:t>17</a:t>
                      </a:r>
                    </a:p>
                  </a:txBody>
                  <a:tcPr marL="8691" marR="8691" marT="8691" marB="0" anchor="b">
                    <a:lnL>
                      <a:noFill/>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algn="ctr" fontAlgn="b"/>
                      <a:r>
                        <a:rPr lang="en-US" sz="1600" b="1" i="0" u="none" strike="noStrike" dirty="0">
                          <a:solidFill>
                            <a:srgbClr val="000000"/>
                          </a:solidFill>
                          <a:latin typeface="Calibri"/>
                        </a:rPr>
                        <a:t>19</a:t>
                      </a:r>
                    </a:p>
                  </a:txBody>
                  <a:tcPr marL="8691" marR="8691" marT="86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algn="ctr" fontAlgn="b"/>
                      <a:r>
                        <a:rPr lang="en-US" sz="1600" b="1" i="0" u="none" strike="noStrike" dirty="0">
                          <a:solidFill>
                            <a:srgbClr val="000000"/>
                          </a:solidFill>
                          <a:latin typeface="Calibri"/>
                        </a:rPr>
                        <a:t>22</a:t>
                      </a:r>
                    </a:p>
                  </a:txBody>
                  <a:tcPr marL="8691" marR="8691" marT="8691" marB="0" anchor="b">
                    <a:lnL w="12700" cap="flat" cmpd="sng" algn="ctr">
                      <a:solidFill>
                        <a:srgbClr val="000000"/>
                      </a:solidFill>
                      <a:prstDash val="solid"/>
                      <a:round/>
                      <a:headEnd type="none" w="med" len="med"/>
                      <a:tailEnd type="none" w="med" len="med"/>
                    </a:lnL>
                    <a:lnR>
                      <a:noFill/>
                    </a:lnR>
                    <a:lnT>
                      <a:noFill/>
                    </a:lnT>
                    <a:lnB>
                      <a:noFill/>
                    </a:lnB>
                    <a:solidFill>
                      <a:schemeClr val="bg2"/>
                    </a:solidFill>
                  </a:tcPr>
                </a:tc>
              </a:tr>
              <a:tr h="304520">
                <a:tc>
                  <a:txBody>
                    <a:bodyPr/>
                    <a:lstStyle/>
                    <a:p>
                      <a:pPr algn="l" fontAlgn="b"/>
                      <a:r>
                        <a:rPr lang="en-US" sz="1600" b="1" i="0" u="none" strike="noStrike" dirty="0">
                          <a:solidFill>
                            <a:srgbClr val="000000"/>
                          </a:solidFill>
                          <a:latin typeface="Calibri"/>
                        </a:rPr>
                        <a:t>Auditory Processing</a:t>
                      </a:r>
                    </a:p>
                  </a:txBody>
                  <a:tcPr marL="8691" marR="8691" marT="8691" marB="0" anchor="b">
                    <a:lnL>
                      <a:noFill/>
                    </a:lnL>
                    <a:lnR>
                      <a:noFill/>
                    </a:lnR>
                    <a:lnT>
                      <a:noFill/>
                    </a:lnT>
                    <a:lnB>
                      <a:noFill/>
                    </a:lnB>
                    <a:solidFill>
                      <a:schemeClr val="accent5">
                        <a:lumMod val="40000"/>
                        <a:lumOff val="60000"/>
                      </a:schemeClr>
                    </a:solidFill>
                  </a:tcPr>
                </a:tc>
                <a:tc>
                  <a:txBody>
                    <a:bodyPr/>
                    <a:lstStyle/>
                    <a:p>
                      <a:pPr algn="ctr" fontAlgn="b"/>
                      <a:r>
                        <a:rPr lang="en-US" sz="1600" b="1" i="0" u="none" strike="noStrike">
                          <a:solidFill>
                            <a:srgbClr val="000000"/>
                          </a:solidFill>
                          <a:latin typeface="Calibri"/>
                        </a:rPr>
                        <a:t>26</a:t>
                      </a:r>
                    </a:p>
                  </a:txBody>
                  <a:tcPr marL="8691" marR="8691" marT="8691" marB="0" anchor="b">
                    <a:lnL>
                      <a:noFill/>
                    </a:lnL>
                    <a:lnR>
                      <a:noFill/>
                    </a:lnR>
                    <a:lnT>
                      <a:noFill/>
                    </a:lnT>
                    <a:lnB>
                      <a:noFill/>
                    </a:lnB>
                    <a:solidFill>
                      <a:schemeClr val="accent1">
                        <a:lumMod val="20000"/>
                        <a:lumOff val="80000"/>
                      </a:schemeClr>
                    </a:solidFill>
                  </a:tcPr>
                </a:tc>
                <a:tc>
                  <a:txBody>
                    <a:bodyPr/>
                    <a:lstStyle/>
                    <a:p>
                      <a:pPr algn="ctr" fontAlgn="b"/>
                      <a:r>
                        <a:rPr lang="en-US" sz="1600" b="1" i="0" u="none" strike="noStrike">
                          <a:solidFill>
                            <a:srgbClr val="000000"/>
                          </a:solidFill>
                          <a:latin typeface="Calibri"/>
                        </a:rPr>
                        <a:t>12</a:t>
                      </a:r>
                    </a:p>
                  </a:txBody>
                  <a:tcPr marL="8691" marR="8691" marT="8691" marB="0" anchor="b">
                    <a:lnL>
                      <a:noFill/>
                    </a:lnL>
                    <a:lnR w="1270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ctr" fontAlgn="b"/>
                      <a:r>
                        <a:rPr lang="en-US" sz="1600" b="1" i="0" u="none" strike="noStrike">
                          <a:solidFill>
                            <a:srgbClr val="000000"/>
                          </a:solidFill>
                          <a:latin typeface="Calibri"/>
                        </a:rPr>
                        <a:t>16</a:t>
                      </a:r>
                    </a:p>
                  </a:txBody>
                  <a:tcPr marL="8691" marR="8691" marT="86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ctr" fontAlgn="b"/>
                      <a:r>
                        <a:rPr lang="en-US" sz="1600" b="1" i="0" u="none" strike="noStrike" dirty="0">
                          <a:solidFill>
                            <a:srgbClr val="000000"/>
                          </a:solidFill>
                          <a:latin typeface="Calibri"/>
                        </a:rPr>
                        <a:t>43</a:t>
                      </a:r>
                    </a:p>
                  </a:txBody>
                  <a:tcPr marL="8691" marR="8691" marT="8691" marB="0" anchor="b">
                    <a:lnL w="12700" cap="flat" cmpd="sng" algn="ctr">
                      <a:solidFill>
                        <a:srgbClr val="000000"/>
                      </a:solidFill>
                      <a:prstDash val="solid"/>
                      <a:round/>
                      <a:headEnd type="none" w="med" len="med"/>
                      <a:tailEnd type="none" w="med" len="med"/>
                    </a:lnL>
                    <a:lnR>
                      <a:noFill/>
                    </a:lnR>
                    <a:lnT>
                      <a:noFill/>
                    </a:lnT>
                    <a:lnB>
                      <a:noFill/>
                    </a:lnB>
                    <a:solidFill>
                      <a:schemeClr val="accent1">
                        <a:lumMod val="20000"/>
                        <a:lumOff val="80000"/>
                      </a:schemeClr>
                    </a:solidFill>
                  </a:tcPr>
                </a:tc>
                <a:tc>
                  <a:txBody>
                    <a:bodyPr/>
                    <a:lstStyle/>
                    <a:p>
                      <a:pPr algn="ctr" fontAlgn="b"/>
                      <a:r>
                        <a:rPr lang="en-US" sz="1600" b="1" i="0" u="none" strike="noStrike">
                          <a:solidFill>
                            <a:srgbClr val="000000"/>
                          </a:solidFill>
                          <a:latin typeface="Calibri"/>
                        </a:rPr>
                        <a:t>17</a:t>
                      </a:r>
                    </a:p>
                  </a:txBody>
                  <a:tcPr marL="8691" marR="8691" marT="8691" marB="0" anchor="b">
                    <a:lnL>
                      <a:noFill/>
                    </a:lnL>
                    <a:lnR>
                      <a:noFill/>
                    </a:lnR>
                    <a:lnT>
                      <a:noFill/>
                    </a:lnT>
                    <a:lnB>
                      <a:noFill/>
                    </a:lnB>
                    <a:solidFill>
                      <a:schemeClr val="bg2"/>
                    </a:solidFill>
                  </a:tcPr>
                </a:tc>
                <a:tc>
                  <a:txBody>
                    <a:bodyPr/>
                    <a:lstStyle/>
                    <a:p>
                      <a:pPr algn="ctr" fontAlgn="b"/>
                      <a:r>
                        <a:rPr lang="en-US" sz="1600" b="1" i="0" u="none" strike="noStrike">
                          <a:solidFill>
                            <a:srgbClr val="000000"/>
                          </a:solidFill>
                          <a:latin typeface="Calibri"/>
                        </a:rPr>
                        <a:t>11</a:t>
                      </a:r>
                    </a:p>
                  </a:txBody>
                  <a:tcPr marL="8691" marR="8691" marT="8691" marB="0" anchor="b">
                    <a:lnL>
                      <a:noFill/>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algn="ctr" fontAlgn="b"/>
                      <a:r>
                        <a:rPr lang="en-US" sz="1600" b="1" i="0" u="none" strike="noStrike">
                          <a:solidFill>
                            <a:srgbClr val="000000"/>
                          </a:solidFill>
                          <a:latin typeface="Calibri"/>
                        </a:rPr>
                        <a:t>11</a:t>
                      </a:r>
                    </a:p>
                  </a:txBody>
                  <a:tcPr marL="8691" marR="8691" marT="86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algn="ctr" fontAlgn="b"/>
                      <a:r>
                        <a:rPr lang="en-US" sz="1600" b="1" i="0" u="none" strike="noStrike" dirty="0">
                          <a:solidFill>
                            <a:srgbClr val="000000"/>
                          </a:solidFill>
                          <a:latin typeface="Calibri"/>
                        </a:rPr>
                        <a:t>21</a:t>
                      </a:r>
                    </a:p>
                  </a:txBody>
                  <a:tcPr marL="8691" marR="8691" marT="8691" marB="0" anchor="b">
                    <a:lnL w="12700" cap="flat" cmpd="sng" algn="ctr">
                      <a:solidFill>
                        <a:srgbClr val="000000"/>
                      </a:solidFill>
                      <a:prstDash val="solid"/>
                      <a:round/>
                      <a:headEnd type="none" w="med" len="med"/>
                      <a:tailEnd type="none" w="med" len="med"/>
                    </a:lnL>
                    <a:lnR>
                      <a:noFill/>
                    </a:lnR>
                    <a:lnT>
                      <a:noFill/>
                    </a:lnT>
                    <a:lnB>
                      <a:noFill/>
                    </a:lnB>
                    <a:solidFill>
                      <a:schemeClr val="bg2"/>
                    </a:solidFill>
                  </a:tcPr>
                </a:tc>
              </a:tr>
              <a:tr h="304520">
                <a:tc>
                  <a:txBody>
                    <a:bodyPr/>
                    <a:lstStyle/>
                    <a:p>
                      <a:pPr algn="l" fontAlgn="b"/>
                      <a:r>
                        <a:rPr lang="en-US" sz="1600" b="1" i="0" u="none" strike="noStrike" dirty="0">
                          <a:solidFill>
                            <a:srgbClr val="000000"/>
                          </a:solidFill>
                          <a:latin typeface="Calibri"/>
                        </a:rPr>
                        <a:t>Working Memory</a:t>
                      </a:r>
                    </a:p>
                  </a:txBody>
                  <a:tcPr marL="8691" marR="8691" marT="8691" marB="0" anchor="b">
                    <a:lnL>
                      <a:noFill/>
                    </a:lnL>
                    <a:lnR>
                      <a:noFill/>
                    </a:lnR>
                    <a:lnT>
                      <a:noFill/>
                    </a:lnT>
                    <a:lnB>
                      <a:noFill/>
                    </a:lnB>
                    <a:solidFill>
                      <a:schemeClr val="accent5">
                        <a:lumMod val="40000"/>
                        <a:lumOff val="60000"/>
                      </a:schemeClr>
                    </a:solidFill>
                  </a:tcPr>
                </a:tc>
                <a:tc>
                  <a:txBody>
                    <a:bodyPr/>
                    <a:lstStyle/>
                    <a:p>
                      <a:pPr algn="ctr" fontAlgn="b"/>
                      <a:r>
                        <a:rPr lang="en-US" sz="1600" b="1" i="0" u="none" strike="noStrike">
                          <a:solidFill>
                            <a:srgbClr val="000000"/>
                          </a:solidFill>
                          <a:latin typeface="Calibri"/>
                        </a:rPr>
                        <a:t>22</a:t>
                      </a:r>
                    </a:p>
                  </a:txBody>
                  <a:tcPr marL="8691" marR="8691" marT="8691" marB="0" anchor="b">
                    <a:lnL>
                      <a:noFill/>
                    </a:lnL>
                    <a:lnR>
                      <a:noFill/>
                    </a:lnR>
                    <a:lnT>
                      <a:noFill/>
                    </a:lnT>
                    <a:lnB>
                      <a:noFill/>
                    </a:lnB>
                    <a:solidFill>
                      <a:schemeClr val="accent1">
                        <a:lumMod val="20000"/>
                        <a:lumOff val="80000"/>
                      </a:schemeClr>
                    </a:solidFill>
                  </a:tcPr>
                </a:tc>
                <a:tc>
                  <a:txBody>
                    <a:bodyPr/>
                    <a:lstStyle/>
                    <a:p>
                      <a:pPr algn="ctr" fontAlgn="b"/>
                      <a:r>
                        <a:rPr lang="en-US" sz="1600" b="1" i="0" u="none" strike="noStrike">
                          <a:solidFill>
                            <a:srgbClr val="000000"/>
                          </a:solidFill>
                          <a:latin typeface="Calibri"/>
                        </a:rPr>
                        <a:t>13</a:t>
                      </a:r>
                    </a:p>
                  </a:txBody>
                  <a:tcPr marL="8691" marR="8691" marT="8691" marB="0" anchor="b">
                    <a:lnL>
                      <a:noFill/>
                    </a:lnL>
                    <a:lnR w="1270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ctr" fontAlgn="b"/>
                      <a:r>
                        <a:rPr lang="en-US" sz="1600" b="1" i="0" u="none" strike="noStrike">
                          <a:solidFill>
                            <a:srgbClr val="000000"/>
                          </a:solidFill>
                          <a:latin typeface="Calibri"/>
                        </a:rPr>
                        <a:t>16</a:t>
                      </a:r>
                    </a:p>
                  </a:txBody>
                  <a:tcPr marL="8691" marR="8691" marT="86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ctr" fontAlgn="b"/>
                      <a:r>
                        <a:rPr lang="en-US" sz="1600" b="1" i="0" u="none" strike="noStrike" dirty="0">
                          <a:solidFill>
                            <a:srgbClr val="000000"/>
                          </a:solidFill>
                          <a:latin typeface="Calibri"/>
                        </a:rPr>
                        <a:t>43</a:t>
                      </a:r>
                    </a:p>
                  </a:txBody>
                  <a:tcPr marL="8691" marR="8691" marT="8691" marB="0" anchor="b">
                    <a:lnL w="12700" cap="flat" cmpd="sng" algn="ctr">
                      <a:solidFill>
                        <a:srgbClr val="000000"/>
                      </a:solidFill>
                      <a:prstDash val="solid"/>
                      <a:round/>
                      <a:headEnd type="none" w="med" len="med"/>
                      <a:tailEnd type="none" w="med" len="med"/>
                    </a:lnL>
                    <a:lnR>
                      <a:noFill/>
                    </a:lnR>
                    <a:lnT>
                      <a:noFill/>
                    </a:lnT>
                    <a:lnB>
                      <a:noFill/>
                    </a:lnB>
                    <a:solidFill>
                      <a:schemeClr val="accent1">
                        <a:lumMod val="20000"/>
                        <a:lumOff val="80000"/>
                      </a:schemeClr>
                    </a:solidFill>
                  </a:tcPr>
                </a:tc>
                <a:tc>
                  <a:txBody>
                    <a:bodyPr/>
                    <a:lstStyle/>
                    <a:p>
                      <a:pPr algn="ctr" fontAlgn="b"/>
                      <a:r>
                        <a:rPr lang="en-US" sz="1600" b="1" i="0" u="none" strike="noStrike">
                          <a:solidFill>
                            <a:srgbClr val="000000"/>
                          </a:solidFill>
                          <a:latin typeface="Calibri"/>
                        </a:rPr>
                        <a:t>13</a:t>
                      </a:r>
                    </a:p>
                  </a:txBody>
                  <a:tcPr marL="8691" marR="8691" marT="8691" marB="0" anchor="b">
                    <a:lnL>
                      <a:noFill/>
                    </a:lnL>
                    <a:lnR>
                      <a:noFill/>
                    </a:lnR>
                    <a:lnT>
                      <a:noFill/>
                    </a:lnT>
                    <a:lnB>
                      <a:noFill/>
                    </a:lnB>
                    <a:solidFill>
                      <a:schemeClr val="bg2"/>
                    </a:solidFill>
                  </a:tcPr>
                </a:tc>
                <a:tc>
                  <a:txBody>
                    <a:bodyPr/>
                    <a:lstStyle/>
                    <a:p>
                      <a:pPr algn="ctr" fontAlgn="b"/>
                      <a:r>
                        <a:rPr lang="en-US" sz="1600" b="1" i="0" u="none" strike="noStrike">
                          <a:solidFill>
                            <a:srgbClr val="000000"/>
                          </a:solidFill>
                          <a:latin typeface="Calibri"/>
                        </a:rPr>
                        <a:t>8</a:t>
                      </a:r>
                    </a:p>
                  </a:txBody>
                  <a:tcPr marL="8691" marR="8691" marT="8691" marB="0" anchor="b">
                    <a:lnL>
                      <a:noFill/>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algn="ctr" fontAlgn="b"/>
                      <a:r>
                        <a:rPr lang="en-US" sz="1600" b="1" i="0" u="none" strike="noStrike">
                          <a:solidFill>
                            <a:srgbClr val="000000"/>
                          </a:solidFill>
                          <a:latin typeface="Calibri"/>
                        </a:rPr>
                        <a:t>12</a:t>
                      </a:r>
                    </a:p>
                  </a:txBody>
                  <a:tcPr marL="8691" marR="8691" marT="86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algn="ctr" fontAlgn="b"/>
                      <a:r>
                        <a:rPr lang="en-US" sz="1600" b="1" i="0" u="none" strike="noStrike" dirty="0">
                          <a:solidFill>
                            <a:srgbClr val="000000"/>
                          </a:solidFill>
                          <a:latin typeface="Calibri"/>
                        </a:rPr>
                        <a:t>19</a:t>
                      </a:r>
                    </a:p>
                  </a:txBody>
                  <a:tcPr marL="8691" marR="8691" marT="8691" marB="0" anchor="b">
                    <a:lnL w="12700" cap="flat" cmpd="sng" algn="ctr">
                      <a:solidFill>
                        <a:srgbClr val="000000"/>
                      </a:solidFill>
                      <a:prstDash val="solid"/>
                      <a:round/>
                      <a:headEnd type="none" w="med" len="med"/>
                      <a:tailEnd type="none" w="med" len="med"/>
                    </a:lnL>
                    <a:lnR>
                      <a:noFill/>
                    </a:lnR>
                    <a:lnT>
                      <a:noFill/>
                    </a:lnT>
                    <a:lnB>
                      <a:noFill/>
                    </a:lnB>
                    <a:solidFill>
                      <a:schemeClr val="bg2"/>
                    </a:solidFill>
                  </a:tcPr>
                </a:tc>
              </a:tr>
              <a:tr h="304520">
                <a:tc>
                  <a:txBody>
                    <a:bodyPr/>
                    <a:lstStyle/>
                    <a:p>
                      <a:pPr algn="l" fontAlgn="b"/>
                      <a:r>
                        <a:rPr lang="en-US" sz="1600" b="1" i="0" u="none" strike="noStrike" dirty="0" smtClean="0">
                          <a:solidFill>
                            <a:srgbClr val="000000"/>
                          </a:solidFill>
                          <a:latin typeface="Calibri"/>
                        </a:rPr>
                        <a:t>IQ (GIA)</a:t>
                      </a:r>
                      <a:endParaRPr lang="en-US" sz="1600" b="1" i="0" u="none" strike="noStrike" dirty="0">
                        <a:solidFill>
                          <a:srgbClr val="000000"/>
                        </a:solidFill>
                        <a:latin typeface="Calibri"/>
                      </a:endParaRPr>
                    </a:p>
                  </a:txBody>
                  <a:tcPr marL="8691" marR="8691" marT="8691" marB="0" anchor="b">
                    <a:lnL>
                      <a:noFill/>
                    </a:lnL>
                    <a:lnR>
                      <a:noFill/>
                    </a:lnR>
                    <a:lnT>
                      <a:noFill/>
                    </a:lnT>
                    <a:lnB>
                      <a:noFill/>
                    </a:lnB>
                    <a:solidFill>
                      <a:schemeClr val="accent5">
                        <a:lumMod val="40000"/>
                        <a:lumOff val="60000"/>
                      </a:schemeClr>
                    </a:solidFill>
                  </a:tcPr>
                </a:tc>
                <a:tc>
                  <a:txBody>
                    <a:bodyPr/>
                    <a:lstStyle/>
                    <a:p>
                      <a:pPr algn="ctr" fontAlgn="b"/>
                      <a:r>
                        <a:rPr lang="en-US" sz="1600" b="1" i="0" u="none" strike="noStrike">
                          <a:solidFill>
                            <a:srgbClr val="000000"/>
                          </a:solidFill>
                          <a:latin typeface="Calibri"/>
                        </a:rPr>
                        <a:t>28</a:t>
                      </a:r>
                    </a:p>
                  </a:txBody>
                  <a:tcPr marL="8691" marR="8691" marT="8691" marB="0" anchor="b">
                    <a:lnL>
                      <a:noFill/>
                    </a:lnL>
                    <a:lnR>
                      <a:noFill/>
                    </a:lnR>
                    <a:lnT>
                      <a:noFill/>
                    </a:lnT>
                    <a:lnB>
                      <a:noFill/>
                    </a:lnB>
                    <a:solidFill>
                      <a:schemeClr val="accent1">
                        <a:lumMod val="20000"/>
                        <a:lumOff val="80000"/>
                      </a:schemeClr>
                    </a:solidFill>
                  </a:tcPr>
                </a:tc>
                <a:tc>
                  <a:txBody>
                    <a:bodyPr/>
                    <a:lstStyle/>
                    <a:p>
                      <a:pPr algn="ctr" fontAlgn="b"/>
                      <a:r>
                        <a:rPr lang="en-US" sz="1600" b="1" i="0" u="none" strike="noStrike">
                          <a:solidFill>
                            <a:srgbClr val="000000"/>
                          </a:solidFill>
                          <a:latin typeface="Calibri"/>
                        </a:rPr>
                        <a:t>14</a:t>
                      </a:r>
                    </a:p>
                  </a:txBody>
                  <a:tcPr marL="8691" marR="8691" marT="8691" marB="0" anchor="b">
                    <a:lnL>
                      <a:noFill/>
                    </a:lnL>
                    <a:lnR w="1270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ctr" fontAlgn="b"/>
                      <a:r>
                        <a:rPr lang="en-US" sz="1600" b="1" i="0" u="none" strike="noStrike">
                          <a:solidFill>
                            <a:srgbClr val="000000"/>
                          </a:solidFill>
                          <a:latin typeface="Calibri"/>
                        </a:rPr>
                        <a:t>15</a:t>
                      </a:r>
                    </a:p>
                  </a:txBody>
                  <a:tcPr marL="8691" marR="8691" marT="86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ctr" fontAlgn="b"/>
                      <a:r>
                        <a:rPr lang="en-US" sz="1600" b="1" i="0" u="none" strike="noStrike" dirty="0">
                          <a:solidFill>
                            <a:srgbClr val="000000"/>
                          </a:solidFill>
                          <a:latin typeface="Calibri"/>
                        </a:rPr>
                        <a:t>16</a:t>
                      </a:r>
                    </a:p>
                  </a:txBody>
                  <a:tcPr marL="8691" marR="8691" marT="8691" marB="0" anchor="b">
                    <a:lnL w="12700" cap="flat" cmpd="sng" algn="ctr">
                      <a:solidFill>
                        <a:srgbClr val="000000"/>
                      </a:solidFill>
                      <a:prstDash val="solid"/>
                      <a:round/>
                      <a:headEnd type="none" w="med" len="med"/>
                      <a:tailEnd type="none" w="med" len="med"/>
                    </a:lnL>
                    <a:lnR>
                      <a:noFill/>
                    </a:lnR>
                    <a:lnT>
                      <a:noFill/>
                    </a:lnT>
                    <a:lnB>
                      <a:noFill/>
                    </a:lnB>
                    <a:solidFill>
                      <a:schemeClr val="accent1">
                        <a:lumMod val="20000"/>
                        <a:lumOff val="80000"/>
                      </a:schemeClr>
                    </a:solidFill>
                  </a:tcPr>
                </a:tc>
                <a:tc>
                  <a:txBody>
                    <a:bodyPr/>
                    <a:lstStyle/>
                    <a:p>
                      <a:pPr algn="l" fontAlgn="b"/>
                      <a:endParaRPr lang="en-US" sz="1600" b="1" i="0" u="none" strike="noStrike">
                        <a:solidFill>
                          <a:srgbClr val="000000"/>
                        </a:solidFill>
                        <a:latin typeface="Calibri"/>
                      </a:endParaRPr>
                    </a:p>
                  </a:txBody>
                  <a:tcPr marL="8691" marR="8691" marT="8691" marB="0" anchor="b">
                    <a:lnL>
                      <a:noFill/>
                    </a:lnL>
                    <a:lnR>
                      <a:noFill/>
                    </a:lnR>
                    <a:lnT>
                      <a:noFill/>
                    </a:lnT>
                    <a:lnB>
                      <a:noFill/>
                    </a:lnB>
                    <a:solidFill>
                      <a:schemeClr val="bg2"/>
                    </a:solidFill>
                  </a:tcPr>
                </a:tc>
                <a:tc>
                  <a:txBody>
                    <a:bodyPr/>
                    <a:lstStyle/>
                    <a:p>
                      <a:pPr algn="l" fontAlgn="b"/>
                      <a:endParaRPr lang="en-US" sz="1600" b="1" i="0" u="none" strike="noStrike">
                        <a:solidFill>
                          <a:srgbClr val="000000"/>
                        </a:solidFill>
                        <a:latin typeface="Calibri"/>
                      </a:endParaRPr>
                    </a:p>
                  </a:txBody>
                  <a:tcPr marL="8691" marR="8691" marT="8691" marB="0" anchor="b">
                    <a:lnL>
                      <a:noFill/>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algn="l" fontAlgn="b"/>
                      <a:r>
                        <a:rPr lang="en-US" sz="1600" b="1" i="0" u="none" strike="noStrike">
                          <a:solidFill>
                            <a:srgbClr val="000000"/>
                          </a:solidFill>
                          <a:latin typeface="Calibri"/>
                        </a:rPr>
                        <a:t> </a:t>
                      </a:r>
                    </a:p>
                  </a:txBody>
                  <a:tcPr marL="8691" marR="8691" marT="86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algn="l" fontAlgn="b"/>
                      <a:endParaRPr lang="en-US" sz="1600" b="1" i="0" u="none" strike="noStrike" dirty="0">
                        <a:solidFill>
                          <a:srgbClr val="000000"/>
                        </a:solidFill>
                        <a:latin typeface="Calibri"/>
                      </a:endParaRPr>
                    </a:p>
                  </a:txBody>
                  <a:tcPr marL="8691" marR="8691" marT="8691" marB="0" anchor="b">
                    <a:lnL w="12700" cap="flat" cmpd="sng" algn="ctr">
                      <a:solidFill>
                        <a:srgbClr val="000000"/>
                      </a:solidFill>
                      <a:prstDash val="solid"/>
                      <a:round/>
                      <a:headEnd type="none" w="med" len="med"/>
                      <a:tailEnd type="none" w="med" len="med"/>
                    </a:lnL>
                    <a:lnR>
                      <a:noFill/>
                    </a:lnR>
                    <a:lnT>
                      <a:noFill/>
                    </a:lnT>
                    <a:lnB>
                      <a:noFill/>
                    </a:lnB>
                    <a:solidFill>
                      <a:schemeClr val="bg2"/>
                    </a:solidFill>
                  </a:tcPr>
                </a:tc>
              </a:tr>
              <a:tr h="304520">
                <a:tc>
                  <a:txBody>
                    <a:bodyPr/>
                    <a:lstStyle/>
                    <a:p>
                      <a:pPr algn="l" fontAlgn="b"/>
                      <a:r>
                        <a:rPr lang="en-US" sz="1600" b="1" i="0" u="none" strike="noStrike" dirty="0">
                          <a:solidFill>
                            <a:srgbClr val="000000"/>
                          </a:solidFill>
                          <a:latin typeface="Calibri"/>
                        </a:rPr>
                        <a:t>Auditory Processing</a:t>
                      </a:r>
                    </a:p>
                  </a:txBody>
                  <a:tcPr marL="8691" marR="8691" marT="8691" marB="0" anchor="b">
                    <a:lnL>
                      <a:noFill/>
                    </a:lnL>
                    <a:lnR>
                      <a:noFill/>
                    </a:lnR>
                    <a:lnT>
                      <a:noFill/>
                    </a:lnT>
                    <a:lnB>
                      <a:noFill/>
                    </a:lnB>
                    <a:solidFill>
                      <a:schemeClr val="accent5">
                        <a:lumMod val="40000"/>
                        <a:lumOff val="60000"/>
                      </a:schemeClr>
                    </a:solidFill>
                  </a:tcPr>
                </a:tc>
                <a:tc>
                  <a:txBody>
                    <a:bodyPr/>
                    <a:lstStyle/>
                    <a:p>
                      <a:pPr algn="ctr" fontAlgn="b"/>
                      <a:r>
                        <a:rPr lang="en-US" sz="1600" b="1" i="0" u="none" strike="noStrike">
                          <a:solidFill>
                            <a:srgbClr val="000000"/>
                          </a:solidFill>
                          <a:latin typeface="Calibri"/>
                        </a:rPr>
                        <a:t>15</a:t>
                      </a:r>
                    </a:p>
                  </a:txBody>
                  <a:tcPr marL="8691" marR="8691" marT="8691" marB="0" anchor="b">
                    <a:lnL>
                      <a:noFill/>
                    </a:lnL>
                    <a:lnR>
                      <a:noFill/>
                    </a:lnR>
                    <a:lnT>
                      <a:noFill/>
                    </a:lnT>
                    <a:lnB>
                      <a:noFill/>
                    </a:lnB>
                    <a:solidFill>
                      <a:schemeClr val="accent1">
                        <a:lumMod val="20000"/>
                        <a:lumOff val="80000"/>
                      </a:schemeClr>
                    </a:solidFill>
                  </a:tcPr>
                </a:tc>
                <a:tc>
                  <a:txBody>
                    <a:bodyPr/>
                    <a:lstStyle/>
                    <a:p>
                      <a:pPr algn="ctr" fontAlgn="b"/>
                      <a:r>
                        <a:rPr lang="en-US" sz="1600" b="1" i="0" u="none" strike="noStrike">
                          <a:solidFill>
                            <a:srgbClr val="000000"/>
                          </a:solidFill>
                          <a:latin typeface="Calibri"/>
                        </a:rPr>
                        <a:t>10</a:t>
                      </a:r>
                    </a:p>
                  </a:txBody>
                  <a:tcPr marL="8691" marR="8691" marT="8691" marB="0" anchor="b">
                    <a:lnL>
                      <a:noFill/>
                    </a:lnL>
                    <a:lnR w="1270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ctr" fontAlgn="b"/>
                      <a:r>
                        <a:rPr lang="en-US" sz="1600" b="1" i="0" u="none" strike="noStrike">
                          <a:solidFill>
                            <a:srgbClr val="000000"/>
                          </a:solidFill>
                          <a:latin typeface="Calibri"/>
                        </a:rPr>
                        <a:t>14</a:t>
                      </a:r>
                    </a:p>
                  </a:txBody>
                  <a:tcPr marL="8691" marR="8691" marT="86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ctr" fontAlgn="b"/>
                      <a:r>
                        <a:rPr lang="en-US" sz="1600" b="1" i="0" u="none" strike="noStrike" dirty="0">
                          <a:solidFill>
                            <a:srgbClr val="000000"/>
                          </a:solidFill>
                          <a:latin typeface="Calibri"/>
                        </a:rPr>
                        <a:t>34</a:t>
                      </a:r>
                    </a:p>
                  </a:txBody>
                  <a:tcPr marL="8691" marR="8691" marT="8691" marB="0" anchor="b">
                    <a:lnL w="12700" cap="flat" cmpd="sng" algn="ctr">
                      <a:solidFill>
                        <a:srgbClr val="000000"/>
                      </a:solidFill>
                      <a:prstDash val="solid"/>
                      <a:round/>
                      <a:headEnd type="none" w="med" len="med"/>
                      <a:tailEnd type="none" w="med" len="med"/>
                    </a:lnL>
                    <a:lnR>
                      <a:noFill/>
                    </a:lnR>
                    <a:lnT>
                      <a:noFill/>
                    </a:lnT>
                    <a:lnB>
                      <a:noFill/>
                    </a:lnB>
                    <a:solidFill>
                      <a:schemeClr val="accent1">
                        <a:lumMod val="20000"/>
                        <a:lumOff val="80000"/>
                      </a:schemeClr>
                    </a:solidFill>
                  </a:tcPr>
                </a:tc>
                <a:tc>
                  <a:txBody>
                    <a:bodyPr/>
                    <a:lstStyle/>
                    <a:p>
                      <a:pPr algn="ctr" fontAlgn="b"/>
                      <a:r>
                        <a:rPr lang="en-US" sz="1600" b="1" i="0" u="none" strike="noStrike">
                          <a:solidFill>
                            <a:srgbClr val="000000"/>
                          </a:solidFill>
                          <a:latin typeface="Calibri"/>
                        </a:rPr>
                        <a:t>9</a:t>
                      </a:r>
                    </a:p>
                  </a:txBody>
                  <a:tcPr marL="8691" marR="8691" marT="8691" marB="0" anchor="b">
                    <a:lnL>
                      <a:noFill/>
                    </a:lnL>
                    <a:lnR>
                      <a:noFill/>
                    </a:lnR>
                    <a:lnT>
                      <a:noFill/>
                    </a:lnT>
                    <a:lnB>
                      <a:noFill/>
                    </a:lnB>
                    <a:solidFill>
                      <a:schemeClr val="bg2"/>
                    </a:solidFill>
                  </a:tcPr>
                </a:tc>
                <a:tc>
                  <a:txBody>
                    <a:bodyPr/>
                    <a:lstStyle/>
                    <a:p>
                      <a:pPr algn="ctr" fontAlgn="b"/>
                      <a:r>
                        <a:rPr lang="en-US" sz="1600" b="1" i="0" u="none" strike="noStrike">
                          <a:solidFill>
                            <a:srgbClr val="000000"/>
                          </a:solidFill>
                          <a:latin typeface="Calibri"/>
                        </a:rPr>
                        <a:t>7</a:t>
                      </a:r>
                    </a:p>
                  </a:txBody>
                  <a:tcPr marL="8691" marR="8691" marT="8691" marB="0" anchor="b">
                    <a:lnL>
                      <a:noFill/>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algn="ctr" fontAlgn="b"/>
                      <a:r>
                        <a:rPr lang="en-US" sz="1600" b="1" i="0" u="none" strike="noStrike">
                          <a:solidFill>
                            <a:srgbClr val="000000"/>
                          </a:solidFill>
                          <a:latin typeface="Calibri"/>
                        </a:rPr>
                        <a:t>15</a:t>
                      </a:r>
                    </a:p>
                  </a:txBody>
                  <a:tcPr marL="8691" marR="8691" marT="86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algn="ctr" fontAlgn="b"/>
                      <a:r>
                        <a:rPr lang="en-US" sz="1600" b="1" i="0" u="none" strike="noStrike" dirty="0">
                          <a:solidFill>
                            <a:srgbClr val="000000"/>
                          </a:solidFill>
                          <a:latin typeface="Calibri"/>
                        </a:rPr>
                        <a:t>13</a:t>
                      </a:r>
                    </a:p>
                  </a:txBody>
                  <a:tcPr marL="8691" marR="8691" marT="8691" marB="0" anchor="b">
                    <a:lnL w="12700" cap="flat" cmpd="sng" algn="ctr">
                      <a:solidFill>
                        <a:srgbClr val="000000"/>
                      </a:solidFill>
                      <a:prstDash val="solid"/>
                      <a:round/>
                      <a:headEnd type="none" w="med" len="med"/>
                      <a:tailEnd type="none" w="med" len="med"/>
                    </a:lnL>
                    <a:lnR>
                      <a:noFill/>
                    </a:lnR>
                    <a:lnT>
                      <a:noFill/>
                    </a:lnT>
                    <a:lnB>
                      <a:noFill/>
                    </a:lnB>
                    <a:solidFill>
                      <a:schemeClr val="bg2"/>
                    </a:solidFill>
                  </a:tcPr>
                </a:tc>
              </a:tr>
              <a:tr h="304520">
                <a:tc>
                  <a:txBody>
                    <a:bodyPr/>
                    <a:lstStyle/>
                    <a:p>
                      <a:pPr algn="l" fontAlgn="b"/>
                      <a:r>
                        <a:rPr lang="en-US" sz="1600" b="1" i="0" u="none" strike="noStrike" dirty="0">
                          <a:solidFill>
                            <a:srgbClr val="000000"/>
                          </a:solidFill>
                          <a:latin typeface="Calibri"/>
                        </a:rPr>
                        <a:t>Visual Processing</a:t>
                      </a:r>
                    </a:p>
                  </a:txBody>
                  <a:tcPr marL="8691" marR="8691" marT="8691" marB="0" anchor="b">
                    <a:lnL>
                      <a:noFill/>
                    </a:lnL>
                    <a:lnR>
                      <a:noFill/>
                    </a:lnR>
                    <a:lnT>
                      <a:noFill/>
                    </a:lnT>
                    <a:lnB>
                      <a:noFill/>
                    </a:lnB>
                    <a:solidFill>
                      <a:schemeClr val="accent5">
                        <a:lumMod val="40000"/>
                        <a:lumOff val="60000"/>
                      </a:schemeClr>
                    </a:solidFill>
                  </a:tcPr>
                </a:tc>
                <a:tc>
                  <a:txBody>
                    <a:bodyPr/>
                    <a:lstStyle/>
                    <a:p>
                      <a:pPr algn="ctr" fontAlgn="b"/>
                      <a:r>
                        <a:rPr lang="en-US" sz="1600" b="1" i="0" u="none" strike="noStrike">
                          <a:solidFill>
                            <a:srgbClr val="000000"/>
                          </a:solidFill>
                          <a:latin typeface="Calibri"/>
                        </a:rPr>
                        <a:t>21</a:t>
                      </a:r>
                    </a:p>
                  </a:txBody>
                  <a:tcPr marL="8691" marR="8691" marT="8691" marB="0" anchor="b">
                    <a:lnL>
                      <a:noFill/>
                    </a:lnL>
                    <a:lnR>
                      <a:noFill/>
                    </a:lnR>
                    <a:lnT>
                      <a:noFill/>
                    </a:lnT>
                    <a:lnB>
                      <a:noFill/>
                    </a:lnB>
                    <a:solidFill>
                      <a:schemeClr val="accent1">
                        <a:lumMod val="20000"/>
                        <a:lumOff val="80000"/>
                      </a:schemeClr>
                    </a:solidFill>
                  </a:tcPr>
                </a:tc>
                <a:tc>
                  <a:txBody>
                    <a:bodyPr/>
                    <a:lstStyle/>
                    <a:p>
                      <a:pPr algn="ctr" fontAlgn="b"/>
                      <a:r>
                        <a:rPr lang="en-US" sz="1600" b="1" i="0" u="none" strike="noStrike">
                          <a:solidFill>
                            <a:srgbClr val="000000"/>
                          </a:solidFill>
                          <a:latin typeface="Calibri"/>
                        </a:rPr>
                        <a:t>12</a:t>
                      </a:r>
                    </a:p>
                  </a:txBody>
                  <a:tcPr marL="8691" marR="8691" marT="8691" marB="0" anchor="b">
                    <a:lnL>
                      <a:noFill/>
                    </a:lnL>
                    <a:lnR w="1270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ctr" fontAlgn="b"/>
                      <a:r>
                        <a:rPr lang="en-US" sz="1600" b="1" i="0" u="none" strike="noStrike">
                          <a:solidFill>
                            <a:srgbClr val="000000"/>
                          </a:solidFill>
                          <a:latin typeface="Calibri"/>
                        </a:rPr>
                        <a:t>13</a:t>
                      </a:r>
                    </a:p>
                  </a:txBody>
                  <a:tcPr marL="8691" marR="8691" marT="86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ctr" fontAlgn="b"/>
                      <a:r>
                        <a:rPr lang="en-US" sz="1600" b="1" i="0" u="none" strike="noStrike" dirty="0">
                          <a:solidFill>
                            <a:srgbClr val="000000"/>
                          </a:solidFill>
                          <a:latin typeface="Calibri"/>
                        </a:rPr>
                        <a:t>43</a:t>
                      </a:r>
                    </a:p>
                  </a:txBody>
                  <a:tcPr marL="8691" marR="8691" marT="8691" marB="0" anchor="b">
                    <a:lnL w="12700" cap="flat" cmpd="sng" algn="ctr">
                      <a:solidFill>
                        <a:srgbClr val="000000"/>
                      </a:solidFill>
                      <a:prstDash val="solid"/>
                      <a:round/>
                      <a:headEnd type="none" w="med" len="med"/>
                      <a:tailEnd type="none" w="med" len="med"/>
                    </a:lnL>
                    <a:lnR>
                      <a:noFill/>
                    </a:lnR>
                    <a:lnT>
                      <a:noFill/>
                    </a:lnT>
                    <a:lnB>
                      <a:noFill/>
                    </a:lnB>
                    <a:solidFill>
                      <a:schemeClr val="accent1">
                        <a:lumMod val="20000"/>
                        <a:lumOff val="80000"/>
                      </a:schemeClr>
                    </a:solidFill>
                  </a:tcPr>
                </a:tc>
                <a:tc>
                  <a:txBody>
                    <a:bodyPr/>
                    <a:lstStyle/>
                    <a:p>
                      <a:pPr algn="ctr" fontAlgn="b"/>
                      <a:r>
                        <a:rPr lang="en-US" sz="1600" b="1" i="0" u="none" strike="noStrike">
                          <a:solidFill>
                            <a:srgbClr val="000000"/>
                          </a:solidFill>
                          <a:latin typeface="Calibri"/>
                        </a:rPr>
                        <a:t>14</a:t>
                      </a:r>
                    </a:p>
                  </a:txBody>
                  <a:tcPr marL="8691" marR="8691" marT="8691" marB="0" anchor="b">
                    <a:lnL>
                      <a:noFill/>
                    </a:lnL>
                    <a:lnR>
                      <a:noFill/>
                    </a:lnR>
                    <a:lnT>
                      <a:noFill/>
                    </a:lnT>
                    <a:lnB>
                      <a:noFill/>
                    </a:lnB>
                    <a:solidFill>
                      <a:schemeClr val="bg2"/>
                    </a:solidFill>
                  </a:tcPr>
                </a:tc>
                <a:tc>
                  <a:txBody>
                    <a:bodyPr/>
                    <a:lstStyle/>
                    <a:p>
                      <a:pPr algn="ctr" fontAlgn="b"/>
                      <a:r>
                        <a:rPr lang="en-US" sz="1600" b="1" i="0" u="none" strike="noStrike">
                          <a:solidFill>
                            <a:srgbClr val="000000"/>
                          </a:solidFill>
                          <a:latin typeface="Calibri"/>
                        </a:rPr>
                        <a:t>7</a:t>
                      </a:r>
                    </a:p>
                  </a:txBody>
                  <a:tcPr marL="8691" marR="8691" marT="8691" marB="0" anchor="b">
                    <a:lnL>
                      <a:noFill/>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algn="ctr" fontAlgn="b"/>
                      <a:r>
                        <a:rPr lang="en-US" sz="1600" b="1" i="0" u="none" strike="noStrike">
                          <a:solidFill>
                            <a:srgbClr val="000000"/>
                          </a:solidFill>
                          <a:latin typeface="Calibri"/>
                        </a:rPr>
                        <a:t>9</a:t>
                      </a:r>
                    </a:p>
                  </a:txBody>
                  <a:tcPr marL="8691" marR="8691" marT="86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algn="ctr" fontAlgn="b"/>
                      <a:r>
                        <a:rPr lang="en-US" sz="1600" b="1" i="0" u="none" strike="noStrike" dirty="0">
                          <a:solidFill>
                            <a:srgbClr val="000000"/>
                          </a:solidFill>
                          <a:latin typeface="Calibri"/>
                        </a:rPr>
                        <a:t>22</a:t>
                      </a:r>
                    </a:p>
                  </a:txBody>
                  <a:tcPr marL="8691" marR="8691" marT="8691" marB="0" anchor="b">
                    <a:lnL w="12700" cap="flat" cmpd="sng" algn="ctr">
                      <a:solidFill>
                        <a:srgbClr val="000000"/>
                      </a:solidFill>
                      <a:prstDash val="solid"/>
                      <a:round/>
                      <a:headEnd type="none" w="med" len="med"/>
                      <a:tailEnd type="none" w="med" len="med"/>
                    </a:lnL>
                    <a:lnR>
                      <a:noFill/>
                    </a:lnR>
                    <a:lnT>
                      <a:noFill/>
                    </a:lnT>
                    <a:lnB>
                      <a:noFill/>
                    </a:lnB>
                    <a:solidFill>
                      <a:schemeClr val="bg2"/>
                    </a:solidFill>
                  </a:tcPr>
                </a:tc>
              </a:tr>
              <a:tr h="304520">
                <a:tc>
                  <a:txBody>
                    <a:bodyPr/>
                    <a:lstStyle/>
                    <a:p>
                      <a:pPr algn="l" fontAlgn="b"/>
                      <a:r>
                        <a:rPr lang="en-US" sz="1600" b="1" i="0" u="none" strike="noStrike" dirty="0">
                          <a:solidFill>
                            <a:srgbClr val="000000"/>
                          </a:solidFill>
                          <a:latin typeface="Calibri"/>
                        </a:rPr>
                        <a:t>Processing Speed</a:t>
                      </a:r>
                    </a:p>
                  </a:txBody>
                  <a:tcPr marL="8691" marR="8691" marT="8691" marB="0" anchor="b">
                    <a:lnL>
                      <a:noFill/>
                    </a:lnL>
                    <a:lnR>
                      <a:noFill/>
                    </a:lnR>
                    <a:lnT>
                      <a:noFill/>
                    </a:lnT>
                    <a:lnB>
                      <a:noFill/>
                    </a:lnB>
                    <a:solidFill>
                      <a:schemeClr val="accent5">
                        <a:lumMod val="40000"/>
                        <a:lumOff val="60000"/>
                      </a:schemeClr>
                    </a:solidFill>
                  </a:tcPr>
                </a:tc>
                <a:tc>
                  <a:txBody>
                    <a:bodyPr/>
                    <a:lstStyle/>
                    <a:p>
                      <a:pPr algn="ctr" fontAlgn="b"/>
                      <a:r>
                        <a:rPr lang="en-US" sz="1600" b="1" i="0" u="none" strike="noStrike">
                          <a:solidFill>
                            <a:srgbClr val="000000"/>
                          </a:solidFill>
                          <a:latin typeface="Calibri"/>
                        </a:rPr>
                        <a:t>18</a:t>
                      </a:r>
                    </a:p>
                  </a:txBody>
                  <a:tcPr marL="8691" marR="8691" marT="8691" marB="0" anchor="b">
                    <a:lnL>
                      <a:noFill/>
                    </a:lnL>
                    <a:lnR>
                      <a:noFill/>
                    </a:lnR>
                    <a:lnT>
                      <a:noFill/>
                    </a:lnT>
                    <a:lnB>
                      <a:noFill/>
                    </a:lnB>
                    <a:solidFill>
                      <a:schemeClr val="accent1">
                        <a:lumMod val="20000"/>
                        <a:lumOff val="80000"/>
                      </a:schemeClr>
                    </a:solidFill>
                  </a:tcPr>
                </a:tc>
                <a:tc>
                  <a:txBody>
                    <a:bodyPr/>
                    <a:lstStyle/>
                    <a:p>
                      <a:pPr algn="ctr" fontAlgn="b"/>
                      <a:r>
                        <a:rPr lang="en-US" sz="1600" b="1" i="0" u="none" strike="noStrike">
                          <a:solidFill>
                            <a:srgbClr val="000000"/>
                          </a:solidFill>
                          <a:latin typeface="Calibri"/>
                        </a:rPr>
                        <a:t>12</a:t>
                      </a:r>
                    </a:p>
                  </a:txBody>
                  <a:tcPr marL="8691" marR="8691" marT="8691" marB="0" anchor="b">
                    <a:lnL>
                      <a:noFill/>
                    </a:lnL>
                    <a:lnR w="1270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ctr" fontAlgn="b"/>
                      <a:r>
                        <a:rPr lang="en-US" sz="1600" b="1" i="0" u="none" strike="noStrike">
                          <a:solidFill>
                            <a:srgbClr val="000000"/>
                          </a:solidFill>
                          <a:latin typeface="Calibri"/>
                        </a:rPr>
                        <a:t>13</a:t>
                      </a:r>
                    </a:p>
                  </a:txBody>
                  <a:tcPr marL="8691" marR="8691" marT="86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ctr" fontAlgn="b"/>
                      <a:r>
                        <a:rPr lang="en-US" sz="1600" b="1" i="0" u="none" strike="noStrike" dirty="0">
                          <a:solidFill>
                            <a:srgbClr val="000000"/>
                          </a:solidFill>
                          <a:latin typeface="Calibri"/>
                        </a:rPr>
                        <a:t>25</a:t>
                      </a:r>
                    </a:p>
                  </a:txBody>
                  <a:tcPr marL="8691" marR="8691" marT="8691" marB="0" anchor="b">
                    <a:lnL w="12700" cap="flat" cmpd="sng" algn="ctr">
                      <a:solidFill>
                        <a:srgbClr val="000000"/>
                      </a:solidFill>
                      <a:prstDash val="solid"/>
                      <a:round/>
                      <a:headEnd type="none" w="med" len="med"/>
                      <a:tailEnd type="none" w="med" len="med"/>
                    </a:lnL>
                    <a:lnR>
                      <a:noFill/>
                    </a:lnR>
                    <a:lnT>
                      <a:noFill/>
                    </a:lnT>
                    <a:lnB>
                      <a:noFill/>
                    </a:lnB>
                    <a:solidFill>
                      <a:schemeClr val="accent1">
                        <a:lumMod val="20000"/>
                        <a:lumOff val="80000"/>
                      </a:schemeClr>
                    </a:solidFill>
                  </a:tcPr>
                </a:tc>
                <a:tc>
                  <a:txBody>
                    <a:bodyPr/>
                    <a:lstStyle/>
                    <a:p>
                      <a:pPr algn="ctr" fontAlgn="b"/>
                      <a:r>
                        <a:rPr lang="en-US" sz="1600" b="1" i="0" u="none" strike="noStrike">
                          <a:solidFill>
                            <a:srgbClr val="000000"/>
                          </a:solidFill>
                          <a:latin typeface="Calibri"/>
                        </a:rPr>
                        <a:t>3</a:t>
                      </a:r>
                    </a:p>
                  </a:txBody>
                  <a:tcPr marL="8691" marR="8691" marT="8691" marB="0" anchor="b">
                    <a:lnL>
                      <a:noFill/>
                    </a:lnL>
                    <a:lnR>
                      <a:noFill/>
                    </a:lnR>
                    <a:lnT>
                      <a:noFill/>
                    </a:lnT>
                    <a:lnB>
                      <a:noFill/>
                    </a:lnB>
                    <a:solidFill>
                      <a:schemeClr val="bg2"/>
                    </a:solidFill>
                  </a:tcPr>
                </a:tc>
                <a:tc>
                  <a:txBody>
                    <a:bodyPr/>
                    <a:lstStyle/>
                    <a:p>
                      <a:pPr algn="ctr" fontAlgn="b"/>
                      <a:r>
                        <a:rPr lang="en-US" sz="1600" b="1" i="0" u="none" strike="noStrike">
                          <a:solidFill>
                            <a:srgbClr val="000000"/>
                          </a:solidFill>
                          <a:latin typeface="Calibri"/>
                        </a:rPr>
                        <a:t>2</a:t>
                      </a:r>
                    </a:p>
                  </a:txBody>
                  <a:tcPr marL="8691" marR="8691" marT="8691" marB="0" anchor="b">
                    <a:lnL>
                      <a:noFill/>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algn="ctr" fontAlgn="b"/>
                      <a:r>
                        <a:rPr lang="en-US" sz="1600" b="1" i="0" u="none" strike="noStrike">
                          <a:solidFill>
                            <a:srgbClr val="000000"/>
                          </a:solidFill>
                          <a:latin typeface="Calibri"/>
                        </a:rPr>
                        <a:t>2</a:t>
                      </a:r>
                    </a:p>
                  </a:txBody>
                  <a:tcPr marL="8691" marR="8691" marT="86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algn="ctr" fontAlgn="b"/>
                      <a:r>
                        <a:rPr lang="en-US" sz="1600" b="1" i="0" u="none" strike="noStrike" dirty="0">
                          <a:solidFill>
                            <a:srgbClr val="000000"/>
                          </a:solidFill>
                          <a:latin typeface="Calibri"/>
                        </a:rPr>
                        <a:t>14</a:t>
                      </a:r>
                    </a:p>
                  </a:txBody>
                  <a:tcPr marL="8691" marR="8691" marT="8691" marB="0" anchor="b">
                    <a:lnL w="12700" cap="flat" cmpd="sng" algn="ctr">
                      <a:solidFill>
                        <a:srgbClr val="000000"/>
                      </a:solidFill>
                      <a:prstDash val="solid"/>
                      <a:round/>
                      <a:headEnd type="none" w="med" len="med"/>
                      <a:tailEnd type="none" w="med" len="med"/>
                    </a:lnL>
                    <a:lnR>
                      <a:noFill/>
                    </a:lnR>
                    <a:lnT>
                      <a:noFill/>
                    </a:lnT>
                    <a:lnB>
                      <a:noFill/>
                    </a:lnB>
                    <a:solidFill>
                      <a:schemeClr val="bg2"/>
                    </a:solidFill>
                  </a:tcPr>
                </a:tc>
              </a:tr>
              <a:tr h="304520">
                <a:tc>
                  <a:txBody>
                    <a:bodyPr/>
                    <a:lstStyle/>
                    <a:p>
                      <a:pPr algn="l" fontAlgn="b"/>
                      <a:r>
                        <a:rPr lang="en-US" sz="1600" b="1" i="0" u="none" strike="noStrike" dirty="0">
                          <a:solidFill>
                            <a:srgbClr val="000000"/>
                          </a:solidFill>
                          <a:latin typeface="Calibri"/>
                        </a:rPr>
                        <a:t>Comprehension</a:t>
                      </a:r>
                    </a:p>
                  </a:txBody>
                  <a:tcPr marL="8691" marR="8691" marT="8691" marB="0" anchor="b">
                    <a:lnL>
                      <a:noFill/>
                    </a:lnL>
                    <a:lnR>
                      <a:noFill/>
                    </a:lnR>
                    <a:lnT>
                      <a:noFill/>
                    </a:lnT>
                    <a:lnB>
                      <a:noFill/>
                    </a:lnB>
                    <a:solidFill>
                      <a:schemeClr val="accent5">
                        <a:lumMod val="40000"/>
                        <a:lumOff val="60000"/>
                      </a:schemeClr>
                    </a:solidFill>
                  </a:tcPr>
                </a:tc>
                <a:tc>
                  <a:txBody>
                    <a:bodyPr/>
                    <a:lstStyle/>
                    <a:p>
                      <a:pPr algn="ctr" fontAlgn="b"/>
                      <a:r>
                        <a:rPr lang="en-US" sz="1600" b="1" i="0" u="none" strike="noStrike">
                          <a:solidFill>
                            <a:srgbClr val="000000"/>
                          </a:solidFill>
                          <a:latin typeface="Calibri"/>
                        </a:rPr>
                        <a:t>19</a:t>
                      </a:r>
                    </a:p>
                  </a:txBody>
                  <a:tcPr marL="8691" marR="8691" marT="8691" marB="0" anchor="b">
                    <a:lnL>
                      <a:noFill/>
                    </a:lnL>
                    <a:lnR>
                      <a:noFill/>
                    </a:lnR>
                    <a:lnT>
                      <a:noFill/>
                    </a:lnT>
                    <a:lnB>
                      <a:noFill/>
                    </a:lnB>
                    <a:solidFill>
                      <a:schemeClr val="accent1">
                        <a:lumMod val="20000"/>
                        <a:lumOff val="80000"/>
                      </a:schemeClr>
                    </a:solidFill>
                  </a:tcPr>
                </a:tc>
                <a:tc>
                  <a:txBody>
                    <a:bodyPr/>
                    <a:lstStyle/>
                    <a:p>
                      <a:pPr algn="ctr" fontAlgn="b"/>
                      <a:r>
                        <a:rPr lang="en-US" sz="1600" b="1" i="0" u="none" strike="noStrike">
                          <a:solidFill>
                            <a:srgbClr val="000000"/>
                          </a:solidFill>
                          <a:latin typeface="Calibri"/>
                        </a:rPr>
                        <a:t>9</a:t>
                      </a:r>
                    </a:p>
                  </a:txBody>
                  <a:tcPr marL="8691" marR="8691" marT="8691" marB="0" anchor="b">
                    <a:lnL>
                      <a:noFill/>
                    </a:lnL>
                    <a:lnR w="1270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ctr" fontAlgn="b"/>
                      <a:r>
                        <a:rPr lang="en-US" sz="1600" b="1" i="0" u="none" strike="noStrike">
                          <a:solidFill>
                            <a:srgbClr val="000000"/>
                          </a:solidFill>
                          <a:latin typeface="Calibri"/>
                        </a:rPr>
                        <a:t>11</a:t>
                      </a:r>
                    </a:p>
                  </a:txBody>
                  <a:tcPr marL="8691" marR="8691" marT="86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ctr" fontAlgn="b"/>
                      <a:r>
                        <a:rPr lang="en-US" sz="1600" b="1" i="0" u="none" strike="noStrike" dirty="0">
                          <a:solidFill>
                            <a:srgbClr val="000000"/>
                          </a:solidFill>
                          <a:latin typeface="Calibri"/>
                        </a:rPr>
                        <a:t>31</a:t>
                      </a:r>
                    </a:p>
                  </a:txBody>
                  <a:tcPr marL="8691" marR="8691" marT="8691" marB="0" anchor="b">
                    <a:lnL w="12700" cap="flat" cmpd="sng" algn="ctr">
                      <a:solidFill>
                        <a:srgbClr val="000000"/>
                      </a:solidFill>
                      <a:prstDash val="solid"/>
                      <a:round/>
                      <a:headEnd type="none" w="med" len="med"/>
                      <a:tailEnd type="none" w="med" len="med"/>
                    </a:lnL>
                    <a:lnR>
                      <a:noFill/>
                    </a:lnR>
                    <a:lnT>
                      <a:noFill/>
                    </a:lnT>
                    <a:lnB>
                      <a:noFill/>
                    </a:lnB>
                    <a:solidFill>
                      <a:schemeClr val="accent1">
                        <a:lumMod val="20000"/>
                        <a:lumOff val="80000"/>
                      </a:schemeClr>
                    </a:solidFill>
                  </a:tcPr>
                </a:tc>
                <a:tc>
                  <a:txBody>
                    <a:bodyPr/>
                    <a:lstStyle/>
                    <a:p>
                      <a:pPr algn="ctr" fontAlgn="b"/>
                      <a:r>
                        <a:rPr lang="en-US" sz="1600" b="1" i="0" u="none" strike="noStrike">
                          <a:solidFill>
                            <a:srgbClr val="000000"/>
                          </a:solidFill>
                          <a:latin typeface="Calibri"/>
                        </a:rPr>
                        <a:t>23</a:t>
                      </a:r>
                    </a:p>
                  </a:txBody>
                  <a:tcPr marL="8691" marR="8691" marT="8691" marB="0" anchor="b">
                    <a:lnL>
                      <a:noFill/>
                    </a:lnL>
                    <a:lnR>
                      <a:noFill/>
                    </a:lnR>
                    <a:lnT>
                      <a:noFill/>
                    </a:lnT>
                    <a:lnB>
                      <a:noFill/>
                    </a:lnB>
                    <a:solidFill>
                      <a:schemeClr val="bg2"/>
                    </a:solidFill>
                  </a:tcPr>
                </a:tc>
                <a:tc>
                  <a:txBody>
                    <a:bodyPr/>
                    <a:lstStyle/>
                    <a:p>
                      <a:pPr algn="ctr" fontAlgn="b"/>
                      <a:r>
                        <a:rPr lang="en-US" sz="1600" b="1" i="0" u="none" strike="noStrike">
                          <a:solidFill>
                            <a:srgbClr val="000000"/>
                          </a:solidFill>
                          <a:latin typeface="Calibri"/>
                        </a:rPr>
                        <a:t>13</a:t>
                      </a:r>
                    </a:p>
                  </a:txBody>
                  <a:tcPr marL="8691" marR="8691" marT="8691" marB="0" anchor="b">
                    <a:lnL>
                      <a:noFill/>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algn="ctr" fontAlgn="b"/>
                      <a:r>
                        <a:rPr lang="en-US" sz="1600" b="1" i="0" u="none" strike="noStrike">
                          <a:solidFill>
                            <a:srgbClr val="000000"/>
                          </a:solidFill>
                          <a:latin typeface="Calibri"/>
                        </a:rPr>
                        <a:t>18</a:t>
                      </a:r>
                    </a:p>
                  </a:txBody>
                  <a:tcPr marL="8691" marR="8691" marT="86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algn="ctr" fontAlgn="b"/>
                      <a:r>
                        <a:rPr lang="en-US" sz="1600" b="1" i="0" u="none" strike="noStrike" dirty="0">
                          <a:solidFill>
                            <a:srgbClr val="000000"/>
                          </a:solidFill>
                          <a:latin typeface="Calibri"/>
                        </a:rPr>
                        <a:t>10</a:t>
                      </a:r>
                    </a:p>
                  </a:txBody>
                  <a:tcPr marL="8691" marR="8691" marT="8691" marB="0" anchor="b">
                    <a:lnL w="12700" cap="flat" cmpd="sng" algn="ctr">
                      <a:solidFill>
                        <a:srgbClr val="000000"/>
                      </a:solidFill>
                      <a:prstDash val="solid"/>
                      <a:round/>
                      <a:headEnd type="none" w="med" len="med"/>
                      <a:tailEnd type="none" w="med" len="med"/>
                    </a:lnL>
                    <a:lnR>
                      <a:noFill/>
                    </a:lnR>
                    <a:lnT>
                      <a:noFill/>
                    </a:lnT>
                    <a:lnB>
                      <a:noFill/>
                    </a:lnB>
                    <a:solidFill>
                      <a:schemeClr val="bg2"/>
                    </a:solidFill>
                  </a:tcPr>
                </a:tc>
              </a:tr>
              <a:tr h="304520">
                <a:tc>
                  <a:txBody>
                    <a:bodyPr/>
                    <a:lstStyle/>
                    <a:p>
                      <a:pPr algn="l" fontAlgn="b"/>
                      <a:r>
                        <a:rPr lang="en-US" sz="1600" b="1" i="0" u="none" strike="noStrike" dirty="0">
                          <a:solidFill>
                            <a:srgbClr val="000000"/>
                          </a:solidFill>
                          <a:latin typeface="Calibri"/>
                        </a:rPr>
                        <a:t>Working Memory</a:t>
                      </a:r>
                    </a:p>
                  </a:txBody>
                  <a:tcPr marL="8691" marR="8691" marT="8691" marB="0" anchor="b">
                    <a:lnL>
                      <a:noFill/>
                    </a:lnL>
                    <a:lnR>
                      <a:noFill/>
                    </a:lnR>
                    <a:lnT>
                      <a:noFill/>
                    </a:lnT>
                    <a:lnB>
                      <a:noFill/>
                    </a:lnB>
                    <a:solidFill>
                      <a:schemeClr val="accent5">
                        <a:lumMod val="40000"/>
                        <a:lumOff val="60000"/>
                      </a:schemeClr>
                    </a:solidFill>
                  </a:tcPr>
                </a:tc>
                <a:tc>
                  <a:txBody>
                    <a:bodyPr/>
                    <a:lstStyle/>
                    <a:p>
                      <a:pPr algn="ctr" fontAlgn="b"/>
                      <a:r>
                        <a:rPr lang="en-US" sz="1600" b="1" i="0" u="none" strike="noStrike">
                          <a:solidFill>
                            <a:srgbClr val="000000"/>
                          </a:solidFill>
                          <a:latin typeface="Calibri"/>
                        </a:rPr>
                        <a:t>23</a:t>
                      </a:r>
                    </a:p>
                  </a:txBody>
                  <a:tcPr marL="8691" marR="8691" marT="8691" marB="0" anchor="b">
                    <a:lnL>
                      <a:noFill/>
                    </a:lnL>
                    <a:lnR>
                      <a:noFill/>
                    </a:lnR>
                    <a:lnT>
                      <a:noFill/>
                    </a:lnT>
                    <a:lnB>
                      <a:noFill/>
                    </a:lnB>
                    <a:solidFill>
                      <a:schemeClr val="accent1">
                        <a:lumMod val="20000"/>
                        <a:lumOff val="80000"/>
                      </a:schemeClr>
                    </a:solidFill>
                  </a:tcPr>
                </a:tc>
                <a:tc>
                  <a:txBody>
                    <a:bodyPr/>
                    <a:lstStyle/>
                    <a:p>
                      <a:pPr algn="ctr" fontAlgn="b"/>
                      <a:r>
                        <a:rPr lang="en-US" sz="1600" b="1" i="0" u="none" strike="noStrike">
                          <a:solidFill>
                            <a:srgbClr val="000000"/>
                          </a:solidFill>
                          <a:latin typeface="Calibri"/>
                        </a:rPr>
                        <a:t>12</a:t>
                      </a:r>
                    </a:p>
                  </a:txBody>
                  <a:tcPr marL="8691" marR="8691" marT="8691" marB="0" anchor="b">
                    <a:lnL>
                      <a:noFill/>
                    </a:lnL>
                    <a:lnR w="1270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ctr" fontAlgn="b"/>
                      <a:r>
                        <a:rPr lang="en-US" sz="1600" b="1" i="0" u="none" strike="noStrike">
                          <a:solidFill>
                            <a:srgbClr val="000000"/>
                          </a:solidFill>
                          <a:latin typeface="Calibri"/>
                        </a:rPr>
                        <a:t>11</a:t>
                      </a:r>
                    </a:p>
                  </a:txBody>
                  <a:tcPr marL="8691" marR="8691" marT="86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ctr" fontAlgn="b"/>
                      <a:r>
                        <a:rPr lang="en-US" sz="1600" b="1" i="0" u="none" strike="noStrike" dirty="0">
                          <a:solidFill>
                            <a:srgbClr val="000000"/>
                          </a:solidFill>
                          <a:latin typeface="Calibri"/>
                        </a:rPr>
                        <a:t>29</a:t>
                      </a:r>
                    </a:p>
                  </a:txBody>
                  <a:tcPr marL="8691" marR="8691" marT="8691" marB="0" anchor="b">
                    <a:lnL w="12700" cap="flat" cmpd="sng" algn="ctr">
                      <a:solidFill>
                        <a:srgbClr val="000000"/>
                      </a:solidFill>
                      <a:prstDash val="solid"/>
                      <a:round/>
                      <a:headEnd type="none" w="med" len="med"/>
                      <a:tailEnd type="none" w="med" len="med"/>
                    </a:lnL>
                    <a:lnR>
                      <a:noFill/>
                    </a:lnR>
                    <a:lnT>
                      <a:noFill/>
                    </a:lnT>
                    <a:lnB>
                      <a:noFill/>
                    </a:lnB>
                    <a:solidFill>
                      <a:schemeClr val="accent1">
                        <a:lumMod val="20000"/>
                        <a:lumOff val="80000"/>
                      </a:schemeClr>
                    </a:solidFill>
                  </a:tcPr>
                </a:tc>
                <a:tc>
                  <a:txBody>
                    <a:bodyPr/>
                    <a:lstStyle/>
                    <a:p>
                      <a:pPr algn="ctr" fontAlgn="b"/>
                      <a:r>
                        <a:rPr lang="en-US" sz="1600" b="1" i="0" u="none" strike="noStrike">
                          <a:solidFill>
                            <a:srgbClr val="000000"/>
                          </a:solidFill>
                          <a:latin typeface="Calibri"/>
                        </a:rPr>
                        <a:t>13</a:t>
                      </a:r>
                    </a:p>
                  </a:txBody>
                  <a:tcPr marL="8691" marR="8691" marT="8691" marB="0" anchor="b">
                    <a:lnL>
                      <a:noFill/>
                    </a:lnL>
                    <a:lnR>
                      <a:noFill/>
                    </a:lnR>
                    <a:lnT>
                      <a:noFill/>
                    </a:lnT>
                    <a:lnB>
                      <a:noFill/>
                    </a:lnB>
                    <a:solidFill>
                      <a:schemeClr val="bg2"/>
                    </a:solidFill>
                  </a:tcPr>
                </a:tc>
                <a:tc>
                  <a:txBody>
                    <a:bodyPr/>
                    <a:lstStyle/>
                    <a:p>
                      <a:pPr algn="ctr" fontAlgn="b"/>
                      <a:r>
                        <a:rPr lang="en-US" sz="1600" b="1" i="0" u="none" strike="noStrike">
                          <a:solidFill>
                            <a:srgbClr val="000000"/>
                          </a:solidFill>
                          <a:latin typeface="Calibri"/>
                        </a:rPr>
                        <a:t>7</a:t>
                      </a:r>
                    </a:p>
                  </a:txBody>
                  <a:tcPr marL="8691" marR="8691" marT="8691" marB="0" anchor="b">
                    <a:lnL>
                      <a:noFill/>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algn="ctr" fontAlgn="b"/>
                      <a:r>
                        <a:rPr lang="en-US" sz="1600" b="1" i="0" u="none" strike="noStrike">
                          <a:solidFill>
                            <a:srgbClr val="000000"/>
                          </a:solidFill>
                          <a:latin typeface="Calibri"/>
                        </a:rPr>
                        <a:t>14</a:t>
                      </a:r>
                    </a:p>
                  </a:txBody>
                  <a:tcPr marL="8691" marR="8691" marT="86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algn="ctr" fontAlgn="b"/>
                      <a:r>
                        <a:rPr lang="en-US" sz="1600" b="1" i="0" u="none" strike="noStrike" dirty="0">
                          <a:solidFill>
                            <a:srgbClr val="000000"/>
                          </a:solidFill>
                          <a:latin typeface="Calibri"/>
                        </a:rPr>
                        <a:t>10</a:t>
                      </a:r>
                    </a:p>
                  </a:txBody>
                  <a:tcPr marL="8691" marR="8691" marT="8691" marB="0" anchor="b">
                    <a:lnL w="12700" cap="flat" cmpd="sng" algn="ctr">
                      <a:solidFill>
                        <a:srgbClr val="000000"/>
                      </a:solidFill>
                      <a:prstDash val="solid"/>
                      <a:round/>
                      <a:headEnd type="none" w="med" len="med"/>
                      <a:tailEnd type="none" w="med" len="med"/>
                    </a:lnL>
                    <a:lnR>
                      <a:noFill/>
                    </a:lnR>
                    <a:lnT>
                      <a:noFill/>
                    </a:lnT>
                    <a:lnB>
                      <a:noFill/>
                    </a:lnB>
                    <a:solidFill>
                      <a:schemeClr val="bg2"/>
                    </a:solidFill>
                  </a:tcPr>
                </a:tc>
              </a:tr>
              <a:tr h="316700">
                <a:tc>
                  <a:txBody>
                    <a:bodyPr/>
                    <a:lstStyle/>
                    <a:p>
                      <a:pPr algn="l" fontAlgn="b"/>
                      <a:r>
                        <a:rPr lang="en-US" sz="1600" b="1" i="0" u="none" strike="noStrike" dirty="0">
                          <a:solidFill>
                            <a:srgbClr val="000000"/>
                          </a:solidFill>
                          <a:latin typeface="Calibri"/>
                        </a:rPr>
                        <a:t>Logic and Reasoning</a:t>
                      </a:r>
                    </a:p>
                  </a:txBody>
                  <a:tcPr marL="8691" marR="8691" marT="8691" marB="0" anchor="b">
                    <a:lnL>
                      <a:noFill/>
                    </a:lnL>
                    <a:lnR>
                      <a:noFill/>
                    </a:lnR>
                    <a:lnT>
                      <a:noFill/>
                    </a:lnT>
                    <a:lnB>
                      <a:noFill/>
                    </a:lnB>
                    <a:solidFill>
                      <a:schemeClr val="accent5">
                        <a:lumMod val="40000"/>
                        <a:lumOff val="60000"/>
                      </a:schemeClr>
                    </a:solidFill>
                  </a:tcPr>
                </a:tc>
                <a:tc>
                  <a:txBody>
                    <a:bodyPr/>
                    <a:lstStyle/>
                    <a:p>
                      <a:pPr algn="ctr" fontAlgn="b"/>
                      <a:r>
                        <a:rPr lang="en-US" sz="1600" b="1" i="0" u="none" strike="noStrike">
                          <a:solidFill>
                            <a:srgbClr val="000000"/>
                          </a:solidFill>
                          <a:latin typeface="Calibri"/>
                        </a:rPr>
                        <a:t>14</a:t>
                      </a:r>
                    </a:p>
                  </a:txBody>
                  <a:tcPr marL="8691" marR="8691" marT="8691" marB="0" anchor="b">
                    <a:lnL>
                      <a:noFill/>
                    </a:lnL>
                    <a:lnR>
                      <a:noFill/>
                    </a:lnR>
                    <a:lnT>
                      <a:noFill/>
                    </a:lnT>
                    <a:lnB>
                      <a:noFill/>
                    </a:lnB>
                    <a:solidFill>
                      <a:schemeClr val="accent1">
                        <a:lumMod val="20000"/>
                        <a:lumOff val="80000"/>
                      </a:schemeClr>
                    </a:solidFill>
                  </a:tcPr>
                </a:tc>
                <a:tc>
                  <a:txBody>
                    <a:bodyPr/>
                    <a:lstStyle/>
                    <a:p>
                      <a:pPr algn="ctr" fontAlgn="b"/>
                      <a:r>
                        <a:rPr lang="en-US" sz="1600" b="1" i="0" u="none" strike="noStrike">
                          <a:solidFill>
                            <a:srgbClr val="000000"/>
                          </a:solidFill>
                          <a:latin typeface="Calibri"/>
                        </a:rPr>
                        <a:t>9</a:t>
                      </a:r>
                    </a:p>
                  </a:txBody>
                  <a:tcPr marL="8691" marR="8691" marT="8691" marB="0" anchor="b">
                    <a:lnL>
                      <a:noFill/>
                    </a:lnL>
                    <a:lnR w="1270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ctr" fontAlgn="b"/>
                      <a:r>
                        <a:rPr lang="en-US" sz="1600" b="1" i="0" u="none" strike="noStrike">
                          <a:solidFill>
                            <a:srgbClr val="000000"/>
                          </a:solidFill>
                          <a:latin typeface="Calibri"/>
                        </a:rPr>
                        <a:t>9</a:t>
                      </a:r>
                    </a:p>
                  </a:txBody>
                  <a:tcPr marL="8691" marR="8691" marT="86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1" i="0" u="none" strike="noStrike" dirty="0">
                          <a:solidFill>
                            <a:srgbClr val="000000"/>
                          </a:solidFill>
                          <a:latin typeface="Calibri"/>
                        </a:rPr>
                        <a:t>43</a:t>
                      </a:r>
                    </a:p>
                  </a:txBody>
                  <a:tcPr marL="8691" marR="8691" marT="8691" marB="0" anchor="b">
                    <a:lnL w="12700" cap="flat" cmpd="sng" algn="ctr">
                      <a:solidFill>
                        <a:srgbClr val="000000"/>
                      </a:solidFill>
                      <a:prstDash val="solid"/>
                      <a:round/>
                      <a:headEnd type="none" w="med" len="med"/>
                      <a:tailEnd type="none" w="med" len="med"/>
                    </a:lnL>
                    <a:lnR>
                      <a:noFill/>
                    </a:lnR>
                    <a:lnT>
                      <a:noFill/>
                    </a:lnT>
                    <a:lnB>
                      <a:noFill/>
                    </a:lnB>
                    <a:solidFill>
                      <a:schemeClr val="accent1">
                        <a:lumMod val="20000"/>
                        <a:lumOff val="80000"/>
                      </a:schemeClr>
                    </a:solidFill>
                  </a:tcPr>
                </a:tc>
                <a:tc>
                  <a:txBody>
                    <a:bodyPr/>
                    <a:lstStyle/>
                    <a:p>
                      <a:pPr algn="ctr" fontAlgn="b"/>
                      <a:r>
                        <a:rPr lang="en-US" sz="1600" b="1" i="0" u="none" strike="noStrike">
                          <a:solidFill>
                            <a:srgbClr val="000000"/>
                          </a:solidFill>
                          <a:latin typeface="Calibri"/>
                        </a:rPr>
                        <a:t>22</a:t>
                      </a:r>
                    </a:p>
                  </a:txBody>
                  <a:tcPr marL="8691" marR="8691" marT="8691" marB="0" anchor="b">
                    <a:lnL>
                      <a:noFill/>
                    </a:lnL>
                    <a:lnR>
                      <a:noFill/>
                    </a:lnR>
                    <a:lnT>
                      <a:noFill/>
                    </a:lnT>
                    <a:lnB>
                      <a:noFill/>
                    </a:lnB>
                    <a:solidFill>
                      <a:schemeClr val="bg2"/>
                    </a:solidFill>
                  </a:tcPr>
                </a:tc>
                <a:tc>
                  <a:txBody>
                    <a:bodyPr/>
                    <a:lstStyle/>
                    <a:p>
                      <a:pPr algn="ctr" fontAlgn="b"/>
                      <a:r>
                        <a:rPr lang="en-US" sz="1600" b="1" i="0" u="none" strike="noStrike">
                          <a:solidFill>
                            <a:srgbClr val="000000"/>
                          </a:solidFill>
                          <a:latin typeface="Calibri"/>
                        </a:rPr>
                        <a:t>11</a:t>
                      </a:r>
                    </a:p>
                  </a:txBody>
                  <a:tcPr marL="8691" marR="8691" marT="8691" marB="0" anchor="b">
                    <a:lnL>
                      <a:noFill/>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algn="ctr" fontAlgn="b"/>
                      <a:r>
                        <a:rPr lang="en-US" sz="1600" b="1" i="0" u="none" strike="noStrike">
                          <a:solidFill>
                            <a:srgbClr val="000000"/>
                          </a:solidFill>
                          <a:latin typeface="Calibri"/>
                        </a:rPr>
                        <a:t>13</a:t>
                      </a:r>
                    </a:p>
                  </a:txBody>
                  <a:tcPr marL="8691" marR="8691" marT="86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solidFill>
                  </a:tcPr>
                </a:tc>
                <a:tc>
                  <a:txBody>
                    <a:bodyPr/>
                    <a:lstStyle/>
                    <a:p>
                      <a:pPr algn="ctr" fontAlgn="b"/>
                      <a:r>
                        <a:rPr lang="en-US" sz="1600" b="1" i="0" u="none" strike="noStrike" dirty="0">
                          <a:solidFill>
                            <a:srgbClr val="000000"/>
                          </a:solidFill>
                          <a:latin typeface="Calibri"/>
                        </a:rPr>
                        <a:t>22</a:t>
                      </a:r>
                    </a:p>
                  </a:txBody>
                  <a:tcPr marL="8691" marR="8691" marT="8691" marB="0" anchor="b">
                    <a:lnL w="12700" cap="flat" cmpd="sng" algn="ctr">
                      <a:solidFill>
                        <a:srgbClr val="000000"/>
                      </a:solidFill>
                      <a:prstDash val="solid"/>
                      <a:round/>
                      <a:headEnd type="none" w="med" len="med"/>
                      <a:tailEnd type="none" w="med" len="med"/>
                    </a:lnL>
                    <a:lnR>
                      <a:noFill/>
                    </a:lnR>
                    <a:lnT>
                      <a:noFill/>
                    </a:lnT>
                    <a:lnB>
                      <a:noFill/>
                    </a:lnB>
                    <a:solidFill>
                      <a:schemeClr val="bg2"/>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753600" cy="7315200"/>
          </a:xfrm>
          <a:prstGeom prst="rect">
            <a:avLst/>
          </a:prstGeom>
          <a:noFill/>
          <a:ln w="9525">
            <a:noFill/>
            <a:miter lim="800000"/>
            <a:headEnd/>
            <a:tailEnd/>
          </a:ln>
          <a:effectLst/>
        </p:spPr>
      </p:pic>
      <p:graphicFrame>
        <p:nvGraphicFramePr>
          <p:cNvPr id="4" name="Table 3"/>
          <p:cNvGraphicFramePr>
            <a:graphicFrameLocks noGrp="1"/>
          </p:cNvGraphicFramePr>
          <p:nvPr/>
        </p:nvGraphicFramePr>
        <p:xfrm>
          <a:off x="914400" y="533400"/>
          <a:ext cx="7619999" cy="5359887"/>
        </p:xfrm>
        <a:graphic>
          <a:graphicData uri="http://schemas.openxmlformats.org/drawingml/2006/table">
            <a:tbl>
              <a:tblPr/>
              <a:tblGrid>
                <a:gridCol w="3467037"/>
                <a:gridCol w="1328200"/>
                <a:gridCol w="1627512"/>
                <a:gridCol w="1197250"/>
              </a:tblGrid>
              <a:tr h="573891">
                <a:tc gridSpan="4">
                  <a:txBody>
                    <a:bodyPr/>
                    <a:lstStyle/>
                    <a:p>
                      <a:pPr algn="ctr" fontAlgn="b"/>
                      <a:r>
                        <a:rPr lang="en-US" sz="2800" b="1" i="0" u="none" strike="noStrike" dirty="0">
                          <a:solidFill>
                            <a:srgbClr val="000000"/>
                          </a:solidFill>
                          <a:latin typeface="Calibri"/>
                        </a:rPr>
                        <a:t>2009 &amp; 2010 Data: Ft Carson Soldiers with TBI</a:t>
                      </a:r>
                    </a:p>
                  </a:txBody>
                  <a:tcPr marL="8502" marR="8502" marT="8502"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490198">
                <a:tc>
                  <a:txBody>
                    <a:bodyPr/>
                    <a:lstStyle/>
                    <a:p>
                      <a:pPr algn="l" fontAlgn="b"/>
                      <a:r>
                        <a:rPr lang="en-US" sz="1600" b="1" i="0" u="none" strike="noStrike" dirty="0">
                          <a:solidFill>
                            <a:srgbClr val="000000"/>
                          </a:solidFill>
                          <a:latin typeface="Calibri"/>
                        </a:rPr>
                        <a:t>Skill</a:t>
                      </a:r>
                    </a:p>
                  </a:txBody>
                  <a:tcPr marL="8502" marR="8502" marT="850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Percentile Gain</a:t>
                      </a:r>
                    </a:p>
                  </a:txBody>
                  <a:tcPr marL="8502" marR="8502" marT="850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Standard Score Gain</a:t>
                      </a:r>
                    </a:p>
                  </a:txBody>
                  <a:tcPr marL="8502" marR="8502" marT="850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Count</a:t>
                      </a:r>
                    </a:p>
                  </a:txBody>
                  <a:tcPr marL="8502" marR="8502" marT="8502" marB="0" anchor="b">
                    <a:lnL>
                      <a:noFill/>
                    </a:lnL>
                    <a:lnR>
                      <a:noFill/>
                    </a:lnR>
                    <a:lnT>
                      <a:noFill/>
                    </a:lnT>
                    <a:lnB w="12700" cap="flat" cmpd="sng" algn="ctr">
                      <a:solidFill>
                        <a:srgbClr val="000000"/>
                      </a:solidFill>
                      <a:prstDash val="solid"/>
                      <a:round/>
                      <a:headEnd type="none" w="med" len="med"/>
                      <a:tailEnd type="none" w="med" len="med"/>
                    </a:lnB>
                  </a:tcPr>
                </a:tc>
              </a:tr>
              <a:tr h="239121">
                <a:tc>
                  <a:txBody>
                    <a:bodyPr/>
                    <a:lstStyle/>
                    <a:p>
                      <a:pPr algn="l" fontAlgn="b"/>
                      <a:r>
                        <a:rPr lang="en-US" sz="1600" b="1" i="0" u="none" strike="noStrike">
                          <a:solidFill>
                            <a:srgbClr val="000000"/>
                          </a:solidFill>
                          <a:latin typeface="Calibri"/>
                        </a:rPr>
                        <a:t>Decision Speed</a:t>
                      </a:r>
                    </a:p>
                  </a:txBody>
                  <a:tcPr marL="8502" marR="8502" marT="850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1" i="0" u="none" strike="noStrike" dirty="0">
                          <a:solidFill>
                            <a:srgbClr val="000000"/>
                          </a:solidFill>
                          <a:latin typeface="Calibri"/>
                        </a:rPr>
                        <a:t>47</a:t>
                      </a:r>
                    </a:p>
                  </a:txBody>
                  <a:tcPr marL="8502" marR="8502" marT="8502"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EF3"/>
                    </a:solidFill>
                  </a:tcPr>
                </a:tc>
                <a:tc>
                  <a:txBody>
                    <a:bodyPr/>
                    <a:lstStyle/>
                    <a:p>
                      <a:pPr algn="ctr" fontAlgn="b"/>
                      <a:r>
                        <a:rPr lang="en-US" sz="1600" b="1" i="0" u="none" strike="noStrike" dirty="0">
                          <a:solidFill>
                            <a:srgbClr val="000000"/>
                          </a:solidFill>
                          <a:latin typeface="Calibri"/>
                        </a:rPr>
                        <a:t>37</a:t>
                      </a:r>
                    </a:p>
                  </a:txBody>
                  <a:tcPr marL="8502" marR="8502" marT="8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EF3"/>
                    </a:solidFill>
                  </a:tcPr>
                </a:tc>
                <a:tc>
                  <a:txBody>
                    <a:bodyPr/>
                    <a:lstStyle/>
                    <a:p>
                      <a:pPr algn="ctr" fontAlgn="b"/>
                      <a:r>
                        <a:rPr lang="en-US" sz="1600" b="1" i="0" u="none" strike="noStrike" dirty="0">
                          <a:solidFill>
                            <a:srgbClr val="000000"/>
                          </a:solidFill>
                          <a:latin typeface="Calibri"/>
                        </a:rPr>
                        <a:t>3</a:t>
                      </a:r>
                    </a:p>
                  </a:txBody>
                  <a:tcPr marL="8502" marR="8502" marT="8502"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239121">
                <a:tc>
                  <a:txBody>
                    <a:bodyPr/>
                    <a:lstStyle/>
                    <a:p>
                      <a:pPr algn="l" fontAlgn="b"/>
                      <a:r>
                        <a:rPr lang="en-US" sz="1600" b="1" i="0" u="none" strike="noStrike" dirty="0" smtClean="0">
                          <a:solidFill>
                            <a:srgbClr val="000000"/>
                          </a:solidFill>
                          <a:latin typeface="Calibri"/>
                        </a:rPr>
                        <a:t>IQ (GIA)</a:t>
                      </a:r>
                      <a:endParaRPr lang="en-US" sz="1600" b="1" i="0" u="none" strike="noStrike" dirty="0">
                        <a:solidFill>
                          <a:srgbClr val="000000"/>
                        </a:solidFill>
                        <a:latin typeface="Calibri"/>
                      </a:endParaRPr>
                    </a:p>
                  </a:txBody>
                  <a:tcPr marL="8502" marR="8502" marT="8502" marB="0" anchor="b">
                    <a:lnL>
                      <a:noFill/>
                    </a:lnL>
                    <a:lnR>
                      <a:noFill/>
                    </a:lnR>
                    <a:lnT>
                      <a:noFill/>
                    </a:lnT>
                    <a:lnB>
                      <a:noFill/>
                    </a:lnB>
                  </a:tcPr>
                </a:tc>
                <a:tc>
                  <a:txBody>
                    <a:bodyPr/>
                    <a:lstStyle/>
                    <a:p>
                      <a:pPr algn="ctr" fontAlgn="b"/>
                      <a:r>
                        <a:rPr lang="en-US" sz="1600" b="1" i="0" u="none" strike="noStrike">
                          <a:solidFill>
                            <a:srgbClr val="000000"/>
                          </a:solidFill>
                          <a:latin typeface="Calibri"/>
                        </a:rPr>
                        <a:t>37</a:t>
                      </a:r>
                    </a:p>
                  </a:txBody>
                  <a:tcPr marL="8502" marR="8502" marT="8502" marB="0" anchor="b">
                    <a:lnL>
                      <a:noFill/>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en-US" sz="1600" b="1" i="0" u="none" strike="noStrike">
                          <a:solidFill>
                            <a:srgbClr val="000000"/>
                          </a:solidFill>
                          <a:latin typeface="Calibri"/>
                        </a:rPr>
                        <a:t>17</a:t>
                      </a:r>
                    </a:p>
                  </a:txBody>
                  <a:tcPr marL="8502" marR="8502" marT="8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en-US" sz="1600" b="1" i="0" u="none" strike="noStrike" dirty="0">
                          <a:solidFill>
                            <a:srgbClr val="000000"/>
                          </a:solidFill>
                          <a:latin typeface="Calibri"/>
                        </a:rPr>
                        <a:t>5</a:t>
                      </a:r>
                    </a:p>
                  </a:txBody>
                  <a:tcPr marL="8502" marR="8502" marT="8502" marB="0" anchor="b">
                    <a:lnL w="12700" cap="flat" cmpd="sng" algn="ctr">
                      <a:solidFill>
                        <a:srgbClr val="000000"/>
                      </a:solidFill>
                      <a:prstDash val="solid"/>
                      <a:round/>
                      <a:headEnd type="none" w="med" len="med"/>
                      <a:tailEnd type="none" w="med" len="med"/>
                    </a:lnL>
                    <a:lnR>
                      <a:noFill/>
                    </a:lnR>
                    <a:lnT>
                      <a:noFill/>
                    </a:lnT>
                    <a:lnB>
                      <a:noFill/>
                    </a:lnB>
                  </a:tcPr>
                </a:tc>
              </a:tr>
              <a:tr h="239121">
                <a:tc>
                  <a:txBody>
                    <a:bodyPr/>
                    <a:lstStyle/>
                    <a:p>
                      <a:pPr algn="l" fontAlgn="b"/>
                      <a:r>
                        <a:rPr lang="en-US" sz="1600" b="1" i="0" u="none" strike="noStrike">
                          <a:solidFill>
                            <a:srgbClr val="000000"/>
                          </a:solidFill>
                          <a:latin typeface="Calibri"/>
                        </a:rPr>
                        <a:t>Working Memory</a:t>
                      </a:r>
                    </a:p>
                  </a:txBody>
                  <a:tcPr marL="8502" marR="8502" marT="8502" marB="0" anchor="b">
                    <a:lnL>
                      <a:noFill/>
                    </a:lnL>
                    <a:lnR>
                      <a:noFill/>
                    </a:lnR>
                    <a:lnT>
                      <a:noFill/>
                    </a:lnT>
                    <a:lnB>
                      <a:noFill/>
                    </a:lnB>
                  </a:tcPr>
                </a:tc>
                <a:tc>
                  <a:txBody>
                    <a:bodyPr/>
                    <a:lstStyle/>
                    <a:p>
                      <a:pPr algn="ctr" fontAlgn="b"/>
                      <a:r>
                        <a:rPr lang="en-US" sz="1600" b="1" i="0" u="none" strike="noStrike">
                          <a:solidFill>
                            <a:srgbClr val="000000"/>
                          </a:solidFill>
                          <a:latin typeface="Calibri"/>
                        </a:rPr>
                        <a:t>35</a:t>
                      </a:r>
                    </a:p>
                  </a:txBody>
                  <a:tcPr marL="8502" marR="8502" marT="8502" marB="0" anchor="b">
                    <a:lnL>
                      <a:noFill/>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en-US" sz="1600" b="1" i="0" u="none" strike="noStrike">
                          <a:solidFill>
                            <a:srgbClr val="000000"/>
                          </a:solidFill>
                          <a:latin typeface="Calibri"/>
                        </a:rPr>
                        <a:t>16</a:t>
                      </a:r>
                    </a:p>
                  </a:txBody>
                  <a:tcPr marL="8502" marR="8502" marT="8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en-US" sz="1600" b="1" i="0" u="none" strike="noStrike" dirty="0">
                          <a:solidFill>
                            <a:srgbClr val="000000"/>
                          </a:solidFill>
                          <a:latin typeface="Calibri"/>
                        </a:rPr>
                        <a:t>13</a:t>
                      </a:r>
                    </a:p>
                  </a:txBody>
                  <a:tcPr marL="8502" marR="8502" marT="8502" marB="0" anchor="b">
                    <a:lnL w="12700" cap="flat" cmpd="sng" algn="ctr">
                      <a:solidFill>
                        <a:srgbClr val="000000"/>
                      </a:solidFill>
                      <a:prstDash val="solid"/>
                      <a:round/>
                      <a:headEnd type="none" w="med" len="med"/>
                      <a:tailEnd type="none" w="med" len="med"/>
                    </a:lnL>
                    <a:lnR>
                      <a:noFill/>
                    </a:lnR>
                    <a:lnT>
                      <a:noFill/>
                    </a:lnT>
                    <a:lnB>
                      <a:noFill/>
                    </a:lnB>
                  </a:tcPr>
                </a:tc>
              </a:tr>
              <a:tr h="239121">
                <a:tc>
                  <a:txBody>
                    <a:bodyPr/>
                    <a:lstStyle/>
                    <a:p>
                      <a:pPr algn="l" fontAlgn="b"/>
                      <a:r>
                        <a:rPr lang="en-US" sz="1600" b="1" i="0" u="none" strike="noStrike">
                          <a:solidFill>
                            <a:srgbClr val="000000"/>
                          </a:solidFill>
                          <a:latin typeface="Calibri"/>
                        </a:rPr>
                        <a:t>Short-Term Memory</a:t>
                      </a:r>
                    </a:p>
                  </a:txBody>
                  <a:tcPr marL="8502" marR="8502" marT="8502" marB="0" anchor="b">
                    <a:lnL>
                      <a:noFill/>
                    </a:lnL>
                    <a:lnR>
                      <a:noFill/>
                    </a:lnR>
                    <a:lnT>
                      <a:noFill/>
                    </a:lnT>
                    <a:lnB>
                      <a:noFill/>
                    </a:lnB>
                  </a:tcPr>
                </a:tc>
                <a:tc>
                  <a:txBody>
                    <a:bodyPr/>
                    <a:lstStyle/>
                    <a:p>
                      <a:pPr algn="ctr" fontAlgn="b"/>
                      <a:r>
                        <a:rPr lang="en-US" sz="1600" b="1" i="0" u="none" strike="noStrike">
                          <a:solidFill>
                            <a:srgbClr val="000000"/>
                          </a:solidFill>
                          <a:latin typeface="Calibri"/>
                        </a:rPr>
                        <a:t>35</a:t>
                      </a:r>
                    </a:p>
                  </a:txBody>
                  <a:tcPr marL="8502" marR="8502" marT="8502" marB="0" anchor="b">
                    <a:lnL>
                      <a:noFill/>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en-US" sz="1600" b="1" i="0" u="none" strike="noStrike">
                          <a:solidFill>
                            <a:srgbClr val="000000"/>
                          </a:solidFill>
                          <a:latin typeface="Calibri"/>
                        </a:rPr>
                        <a:t>16</a:t>
                      </a:r>
                    </a:p>
                  </a:txBody>
                  <a:tcPr marL="8502" marR="8502" marT="8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en-US" sz="1600" b="1" i="0" u="none" strike="noStrike" dirty="0">
                          <a:solidFill>
                            <a:srgbClr val="000000"/>
                          </a:solidFill>
                          <a:latin typeface="Calibri"/>
                        </a:rPr>
                        <a:t>14</a:t>
                      </a:r>
                    </a:p>
                  </a:txBody>
                  <a:tcPr marL="8502" marR="8502" marT="8502" marB="0" anchor="b">
                    <a:lnL w="12700" cap="flat" cmpd="sng" algn="ctr">
                      <a:solidFill>
                        <a:srgbClr val="000000"/>
                      </a:solidFill>
                      <a:prstDash val="solid"/>
                      <a:round/>
                      <a:headEnd type="none" w="med" len="med"/>
                      <a:tailEnd type="none" w="med" len="med"/>
                    </a:lnL>
                    <a:lnR>
                      <a:noFill/>
                    </a:lnR>
                    <a:lnT>
                      <a:noFill/>
                    </a:lnT>
                    <a:lnB>
                      <a:noFill/>
                    </a:lnB>
                  </a:tcPr>
                </a:tc>
              </a:tr>
              <a:tr h="239121">
                <a:tc>
                  <a:txBody>
                    <a:bodyPr/>
                    <a:lstStyle/>
                    <a:p>
                      <a:pPr algn="l" fontAlgn="b"/>
                      <a:r>
                        <a:rPr lang="en-US" sz="1600" b="1" i="0" u="none" strike="noStrike">
                          <a:solidFill>
                            <a:srgbClr val="000000"/>
                          </a:solidFill>
                          <a:latin typeface="Calibri"/>
                        </a:rPr>
                        <a:t>Long-Term Memory</a:t>
                      </a:r>
                    </a:p>
                  </a:txBody>
                  <a:tcPr marL="8502" marR="8502" marT="8502" marB="0" anchor="b">
                    <a:lnL>
                      <a:noFill/>
                    </a:lnL>
                    <a:lnR>
                      <a:noFill/>
                    </a:lnR>
                    <a:lnT>
                      <a:noFill/>
                    </a:lnT>
                    <a:lnB>
                      <a:noFill/>
                    </a:lnB>
                  </a:tcPr>
                </a:tc>
                <a:tc>
                  <a:txBody>
                    <a:bodyPr/>
                    <a:lstStyle/>
                    <a:p>
                      <a:pPr algn="ctr" fontAlgn="b"/>
                      <a:r>
                        <a:rPr lang="en-US" sz="1600" b="1" i="0" u="none" strike="noStrike">
                          <a:solidFill>
                            <a:srgbClr val="000000"/>
                          </a:solidFill>
                          <a:latin typeface="Calibri"/>
                        </a:rPr>
                        <a:t>34</a:t>
                      </a:r>
                    </a:p>
                  </a:txBody>
                  <a:tcPr marL="8502" marR="8502" marT="8502" marB="0" anchor="b">
                    <a:lnL>
                      <a:noFill/>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en-US" sz="1600" b="1" i="0" u="none" strike="noStrike">
                          <a:solidFill>
                            <a:srgbClr val="000000"/>
                          </a:solidFill>
                          <a:latin typeface="Calibri"/>
                        </a:rPr>
                        <a:t>16</a:t>
                      </a:r>
                    </a:p>
                  </a:txBody>
                  <a:tcPr marL="8502" marR="8502" marT="8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en-US" sz="1600" b="1" i="0" u="none" strike="noStrike" dirty="0">
                          <a:solidFill>
                            <a:srgbClr val="000000"/>
                          </a:solidFill>
                          <a:latin typeface="Calibri"/>
                        </a:rPr>
                        <a:t>14</a:t>
                      </a:r>
                    </a:p>
                  </a:txBody>
                  <a:tcPr marL="8502" marR="8502" marT="8502" marB="0" anchor="b">
                    <a:lnL w="12700" cap="flat" cmpd="sng" algn="ctr">
                      <a:solidFill>
                        <a:srgbClr val="000000"/>
                      </a:solidFill>
                      <a:prstDash val="solid"/>
                      <a:round/>
                      <a:headEnd type="none" w="med" len="med"/>
                      <a:tailEnd type="none" w="med" len="med"/>
                    </a:lnL>
                    <a:lnR>
                      <a:noFill/>
                    </a:lnR>
                    <a:lnT>
                      <a:noFill/>
                    </a:lnT>
                    <a:lnB>
                      <a:noFill/>
                    </a:lnB>
                  </a:tcPr>
                </a:tc>
              </a:tr>
              <a:tr h="239121">
                <a:tc>
                  <a:txBody>
                    <a:bodyPr/>
                    <a:lstStyle/>
                    <a:p>
                      <a:pPr algn="l" fontAlgn="b"/>
                      <a:r>
                        <a:rPr lang="en-US" sz="1600" b="1" i="0" u="none" strike="noStrike">
                          <a:solidFill>
                            <a:srgbClr val="000000"/>
                          </a:solidFill>
                          <a:latin typeface="Calibri"/>
                        </a:rPr>
                        <a:t>Auditory Processing</a:t>
                      </a:r>
                    </a:p>
                  </a:txBody>
                  <a:tcPr marL="8502" marR="8502" marT="8502" marB="0" anchor="b">
                    <a:lnL>
                      <a:noFill/>
                    </a:lnL>
                    <a:lnR>
                      <a:noFill/>
                    </a:lnR>
                    <a:lnT>
                      <a:noFill/>
                    </a:lnT>
                    <a:lnB>
                      <a:noFill/>
                    </a:lnB>
                  </a:tcPr>
                </a:tc>
                <a:tc>
                  <a:txBody>
                    <a:bodyPr/>
                    <a:lstStyle/>
                    <a:p>
                      <a:pPr algn="ctr" fontAlgn="b"/>
                      <a:r>
                        <a:rPr lang="en-US" sz="1600" b="1" i="0" u="none" strike="noStrike">
                          <a:solidFill>
                            <a:srgbClr val="000000"/>
                          </a:solidFill>
                          <a:latin typeface="Calibri"/>
                        </a:rPr>
                        <a:t>31</a:t>
                      </a:r>
                    </a:p>
                  </a:txBody>
                  <a:tcPr marL="8502" marR="8502" marT="8502" marB="0" anchor="b">
                    <a:lnL>
                      <a:noFill/>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en-US" sz="1600" b="1" i="0" u="none" strike="noStrike">
                          <a:solidFill>
                            <a:srgbClr val="000000"/>
                          </a:solidFill>
                          <a:latin typeface="Calibri"/>
                        </a:rPr>
                        <a:t>14</a:t>
                      </a:r>
                    </a:p>
                  </a:txBody>
                  <a:tcPr marL="8502" marR="8502" marT="8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en-US" sz="1600" b="1" i="0" u="none" strike="noStrike" dirty="0">
                          <a:solidFill>
                            <a:srgbClr val="000000"/>
                          </a:solidFill>
                          <a:latin typeface="Calibri"/>
                        </a:rPr>
                        <a:t>14</a:t>
                      </a:r>
                    </a:p>
                  </a:txBody>
                  <a:tcPr marL="8502" marR="8502" marT="8502" marB="0" anchor="b">
                    <a:lnL w="12700" cap="flat" cmpd="sng" algn="ctr">
                      <a:solidFill>
                        <a:srgbClr val="000000"/>
                      </a:solidFill>
                      <a:prstDash val="solid"/>
                      <a:round/>
                      <a:headEnd type="none" w="med" len="med"/>
                      <a:tailEnd type="none" w="med" len="med"/>
                    </a:lnL>
                    <a:lnR>
                      <a:noFill/>
                    </a:lnR>
                    <a:lnT>
                      <a:noFill/>
                    </a:lnT>
                    <a:lnB>
                      <a:noFill/>
                    </a:lnB>
                  </a:tcPr>
                </a:tc>
              </a:tr>
              <a:tr h="239121">
                <a:tc>
                  <a:txBody>
                    <a:bodyPr/>
                    <a:lstStyle/>
                    <a:p>
                      <a:pPr algn="l" fontAlgn="b"/>
                      <a:r>
                        <a:rPr lang="en-US" sz="1600" b="1" i="0" u="none" strike="noStrike">
                          <a:solidFill>
                            <a:srgbClr val="000000"/>
                          </a:solidFill>
                          <a:latin typeface="Calibri"/>
                        </a:rPr>
                        <a:t>Quantitative Concepts</a:t>
                      </a:r>
                    </a:p>
                  </a:txBody>
                  <a:tcPr marL="8502" marR="8502" marT="8502" marB="0" anchor="b">
                    <a:lnL>
                      <a:noFill/>
                    </a:lnL>
                    <a:lnR>
                      <a:noFill/>
                    </a:lnR>
                    <a:lnT>
                      <a:noFill/>
                    </a:lnT>
                    <a:lnB>
                      <a:noFill/>
                    </a:lnB>
                  </a:tcPr>
                </a:tc>
                <a:tc>
                  <a:txBody>
                    <a:bodyPr/>
                    <a:lstStyle/>
                    <a:p>
                      <a:pPr algn="ctr" fontAlgn="b"/>
                      <a:r>
                        <a:rPr lang="en-US" sz="1600" b="1" i="0" u="none" strike="noStrike">
                          <a:solidFill>
                            <a:srgbClr val="000000"/>
                          </a:solidFill>
                          <a:latin typeface="Calibri"/>
                        </a:rPr>
                        <a:t>31</a:t>
                      </a:r>
                    </a:p>
                  </a:txBody>
                  <a:tcPr marL="8502" marR="8502" marT="8502" marB="0" anchor="b">
                    <a:lnL>
                      <a:noFill/>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en-US" sz="1600" b="1" i="0" u="none" strike="noStrike">
                          <a:solidFill>
                            <a:srgbClr val="000000"/>
                          </a:solidFill>
                          <a:latin typeface="Calibri"/>
                        </a:rPr>
                        <a:t>19</a:t>
                      </a:r>
                    </a:p>
                  </a:txBody>
                  <a:tcPr marL="8502" marR="8502" marT="8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en-US" sz="1600" b="1" i="0" u="none" strike="noStrike" dirty="0">
                          <a:solidFill>
                            <a:srgbClr val="000000"/>
                          </a:solidFill>
                          <a:latin typeface="Calibri"/>
                        </a:rPr>
                        <a:t>3</a:t>
                      </a:r>
                    </a:p>
                  </a:txBody>
                  <a:tcPr marL="8502" marR="8502" marT="8502" marB="0" anchor="b">
                    <a:lnL w="12700" cap="flat" cmpd="sng" algn="ctr">
                      <a:solidFill>
                        <a:srgbClr val="000000"/>
                      </a:solidFill>
                      <a:prstDash val="solid"/>
                      <a:round/>
                      <a:headEnd type="none" w="med" len="med"/>
                      <a:tailEnd type="none" w="med" len="med"/>
                    </a:lnL>
                    <a:lnR>
                      <a:noFill/>
                    </a:lnR>
                    <a:lnT>
                      <a:noFill/>
                    </a:lnT>
                    <a:lnB>
                      <a:noFill/>
                    </a:lnB>
                  </a:tcPr>
                </a:tc>
              </a:tr>
              <a:tr h="239121">
                <a:tc>
                  <a:txBody>
                    <a:bodyPr/>
                    <a:lstStyle/>
                    <a:p>
                      <a:pPr algn="l" fontAlgn="b"/>
                      <a:r>
                        <a:rPr lang="en-US" sz="1600" b="1" i="0" u="none" strike="noStrike">
                          <a:solidFill>
                            <a:srgbClr val="000000"/>
                          </a:solidFill>
                          <a:latin typeface="Calibri"/>
                        </a:rPr>
                        <a:t>Work Memory</a:t>
                      </a:r>
                    </a:p>
                  </a:txBody>
                  <a:tcPr marL="8502" marR="8502" marT="8502" marB="0" anchor="b">
                    <a:lnL>
                      <a:noFill/>
                    </a:lnL>
                    <a:lnR>
                      <a:noFill/>
                    </a:lnR>
                    <a:lnT>
                      <a:noFill/>
                    </a:lnT>
                    <a:lnB>
                      <a:noFill/>
                    </a:lnB>
                  </a:tcPr>
                </a:tc>
                <a:tc>
                  <a:txBody>
                    <a:bodyPr/>
                    <a:lstStyle/>
                    <a:p>
                      <a:pPr algn="ctr" fontAlgn="b"/>
                      <a:r>
                        <a:rPr lang="en-US" sz="1600" b="1" i="0" u="none" strike="noStrike">
                          <a:solidFill>
                            <a:srgbClr val="000000"/>
                          </a:solidFill>
                          <a:latin typeface="Calibri"/>
                        </a:rPr>
                        <a:t>31</a:t>
                      </a:r>
                    </a:p>
                  </a:txBody>
                  <a:tcPr marL="8502" marR="8502" marT="8502" marB="0" anchor="b">
                    <a:lnL>
                      <a:noFill/>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en-US" sz="1600" b="1" i="0" u="none" strike="noStrike">
                          <a:solidFill>
                            <a:srgbClr val="000000"/>
                          </a:solidFill>
                          <a:latin typeface="Calibri"/>
                        </a:rPr>
                        <a:t>14</a:t>
                      </a:r>
                    </a:p>
                  </a:txBody>
                  <a:tcPr marL="8502" marR="8502" marT="8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en-US" sz="1600" b="1" i="0" u="none" strike="noStrike" dirty="0">
                          <a:solidFill>
                            <a:srgbClr val="000000"/>
                          </a:solidFill>
                          <a:latin typeface="Calibri"/>
                        </a:rPr>
                        <a:t>12</a:t>
                      </a:r>
                    </a:p>
                  </a:txBody>
                  <a:tcPr marL="8502" marR="8502" marT="8502" marB="0" anchor="b">
                    <a:lnL w="12700" cap="flat" cmpd="sng" algn="ctr">
                      <a:solidFill>
                        <a:srgbClr val="000000"/>
                      </a:solidFill>
                      <a:prstDash val="solid"/>
                      <a:round/>
                      <a:headEnd type="none" w="med" len="med"/>
                      <a:tailEnd type="none" w="med" len="med"/>
                    </a:lnL>
                    <a:lnR>
                      <a:noFill/>
                    </a:lnR>
                    <a:lnT>
                      <a:noFill/>
                    </a:lnT>
                    <a:lnB>
                      <a:noFill/>
                    </a:lnB>
                  </a:tcPr>
                </a:tc>
              </a:tr>
              <a:tr h="239121">
                <a:tc>
                  <a:txBody>
                    <a:bodyPr/>
                    <a:lstStyle/>
                    <a:p>
                      <a:pPr algn="l" fontAlgn="b"/>
                      <a:r>
                        <a:rPr lang="en-US" sz="1600" b="1" i="0" u="none" strike="noStrike">
                          <a:solidFill>
                            <a:srgbClr val="000000"/>
                          </a:solidFill>
                          <a:latin typeface="Calibri"/>
                        </a:rPr>
                        <a:t>Word Attack</a:t>
                      </a:r>
                    </a:p>
                  </a:txBody>
                  <a:tcPr marL="8502" marR="8502" marT="8502" marB="0" anchor="b">
                    <a:lnL>
                      <a:noFill/>
                    </a:lnL>
                    <a:lnR>
                      <a:noFill/>
                    </a:lnR>
                    <a:lnT>
                      <a:noFill/>
                    </a:lnT>
                    <a:lnB>
                      <a:noFill/>
                    </a:lnB>
                  </a:tcPr>
                </a:tc>
                <a:tc>
                  <a:txBody>
                    <a:bodyPr/>
                    <a:lstStyle/>
                    <a:p>
                      <a:pPr algn="ctr" fontAlgn="b"/>
                      <a:r>
                        <a:rPr lang="en-US" sz="1600" b="1" i="0" u="none" strike="noStrike">
                          <a:solidFill>
                            <a:srgbClr val="000000"/>
                          </a:solidFill>
                          <a:latin typeface="Calibri"/>
                        </a:rPr>
                        <a:t>27</a:t>
                      </a:r>
                    </a:p>
                  </a:txBody>
                  <a:tcPr marL="8502" marR="8502" marT="8502" marB="0" anchor="b">
                    <a:lnL>
                      <a:noFill/>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en-US" sz="1600" b="1" i="0" u="none" strike="noStrike">
                          <a:solidFill>
                            <a:srgbClr val="000000"/>
                          </a:solidFill>
                          <a:latin typeface="Calibri"/>
                        </a:rPr>
                        <a:t>12</a:t>
                      </a:r>
                    </a:p>
                  </a:txBody>
                  <a:tcPr marL="8502" marR="8502" marT="8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en-US" sz="1600" b="1" i="0" u="none" strike="noStrike" dirty="0">
                          <a:solidFill>
                            <a:srgbClr val="000000"/>
                          </a:solidFill>
                          <a:latin typeface="Calibri"/>
                        </a:rPr>
                        <a:t>11</a:t>
                      </a:r>
                    </a:p>
                  </a:txBody>
                  <a:tcPr marL="8502" marR="8502" marT="8502" marB="0" anchor="b">
                    <a:lnL w="12700" cap="flat" cmpd="sng" algn="ctr">
                      <a:solidFill>
                        <a:srgbClr val="000000"/>
                      </a:solidFill>
                      <a:prstDash val="solid"/>
                      <a:round/>
                      <a:headEnd type="none" w="med" len="med"/>
                      <a:tailEnd type="none" w="med" len="med"/>
                    </a:lnL>
                    <a:lnR>
                      <a:noFill/>
                    </a:lnR>
                    <a:lnT>
                      <a:noFill/>
                    </a:lnT>
                    <a:lnB>
                      <a:noFill/>
                    </a:lnB>
                  </a:tcPr>
                </a:tc>
              </a:tr>
              <a:tr h="239121">
                <a:tc>
                  <a:txBody>
                    <a:bodyPr/>
                    <a:lstStyle/>
                    <a:p>
                      <a:pPr algn="l" fontAlgn="b"/>
                      <a:r>
                        <a:rPr lang="en-US" sz="1600" b="1" i="0" u="none" strike="noStrike">
                          <a:solidFill>
                            <a:srgbClr val="000000"/>
                          </a:solidFill>
                          <a:latin typeface="Calibri"/>
                        </a:rPr>
                        <a:t>Visual Processing</a:t>
                      </a:r>
                    </a:p>
                  </a:txBody>
                  <a:tcPr marL="8502" marR="8502" marT="8502" marB="0" anchor="b">
                    <a:lnL>
                      <a:noFill/>
                    </a:lnL>
                    <a:lnR>
                      <a:noFill/>
                    </a:lnR>
                    <a:lnT>
                      <a:noFill/>
                    </a:lnT>
                    <a:lnB>
                      <a:noFill/>
                    </a:lnB>
                  </a:tcPr>
                </a:tc>
                <a:tc>
                  <a:txBody>
                    <a:bodyPr/>
                    <a:lstStyle/>
                    <a:p>
                      <a:pPr algn="ctr" fontAlgn="b"/>
                      <a:r>
                        <a:rPr lang="en-US" sz="1600" b="1" i="0" u="none" strike="noStrike">
                          <a:solidFill>
                            <a:srgbClr val="000000"/>
                          </a:solidFill>
                          <a:latin typeface="Calibri"/>
                        </a:rPr>
                        <a:t>26</a:t>
                      </a:r>
                    </a:p>
                  </a:txBody>
                  <a:tcPr marL="8502" marR="8502" marT="8502" marB="0" anchor="b">
                    <a:lnL>
                      <a:noFill/>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en-US" sz="1600" b="1" i="0" u="none" strike="noStrike">
                          <a:solidFill>
                            <a:srgbClr val="000000"/>
                          </a:solidFill>
                          <a:latin typeface="Calibri"/>
                        </a:rPr>
                        <a:t>12</a:t>
                      </a:r>
                    </a:p>
                  </a:txBody>
                  <a:tcPr marL="8502" marR="8502" marT="8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en-US" sz="1600" b="1" i="0" u="none" strike="noStrike" dirty="0">
                          <a:solidFill>
                            <a:srgbClr val="000000"/>
                          </a:solidFill>
                          <a:latin typeface="Calibri"/>
                        </a:rPr>
                        <a:t>14</a:t>
                      </a:r>
                    </a:p>
                  </a:txBody>
                  <a:tcPr marL="8502" marR="8502" marT="8502" marB="0" anchor="b">
                    <a:lnL w="12700" cap="flat" cmpd="sng" algn="ctr">
                      <a:solidFill>
                        <a:srgbClr val="000000"/>
                      </a:solidFill>
                      <a:prstDash val="solid"/>
                      <a:round/>
                      <a:headEnd type="none" w="med" len="med"/>
                      <a:tailEnd type="none" w="med" len="med"/>
                    </a:lnL>
                    <a:lnR>
                      <a:noFill/>
                    </a:lnR>
                    <a:lnT>
                      <a:noFill/>
                    </a:lnT>
                    <a:lnB>
                      <a:noFill/>
                    </a:lnB>
                  </a:tcPr>
                </a:tc>
              </a:tr>
              <a:tr h="239121">
                <a:tc>
                  <a:txBody>
                    <a:bodyPr/>
                    <a:lstStyle/>
                    <a:p>
                      <a:pPr algn="l" fontAlgn="b"/>
                      <a:r>
                        <a:rPr lang="en-US" sz="1600" b="1" i="0" u="none" strike="noStrike">
                          <a:solidFill>
                            <a:srgbClr val="000000"/>
                          </a:solidFill>
                          <a:latin typeface="Calibri"/>
                        </a:rPr>
                        <a:t>Auditory Processing</a:t>
                      </a:r>
                    </a:p>
                  </a:txBody>
                  <a:tcPr marL="8502" marR="8502" marT="8502" marB="0" anchor="b">
                    <a:lnL>
                      <a:noFill/>
                    </a:lnL>
                    <a:lnR>
                      <a:noFill/>
                    </a:lnR>
                    <a:lnT>
                      <a:noFill/>
                    </a:lnT>
                    <a:lnB>
                      <a:noFill/>
                    </a:lnB>
                  </a:tcPr>
                </a:tc>
                <a:tc>
                  <a:txBody>
                    <a:bodyPr/>
                    <a:lstStyle/>
                    <a:p>
                      <a:pPr algn="ctr" fontAlgn="b"/>
                      <a:r>
                        <a:rPr lang="en-US" sz="1600" b="1" i="0" u="none" strike="noStrike">
                          <a:solidFill>
                            <a:srgbClr val="000000"/>
                          </a:solidFill>
                          <a:latin typeface="Calibri"/>
                        </a:rPr>
                        <a:t>25</a:t>
                      </a:r>
                    </a:p>
                  </a:txBody>
                  <a:tcPr marL="8502" marR="8502" marT="8502" marB="0" anchor="b">
                    <a:lnL>
                      <a:noFill/>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en-US" sz="1600" b="1" i="0" u="none" strike="noStrike">
                          <a:solidFill>
                            <a:srgbClr val="000000"/>
                          </a:solidFill>
                          <a:latin typeface="Calibri"/>
                        </a:rPr>
                        <a:t>12</a:t>
                      </a:r>
                    </a:p>
                  </a:txBody>
                  <a:tcPr marL="8502" marR="8502" marT="8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en-US" sz="1600" b="1" i="0" u="none" strike="noStrike" dirty="0">
                          <a:solidFill>
                            <a:srgbClr val="000000"/>
                          </a:solidFill>
                          <a:latin typeface="Calibri"/>
                        </a:rPr>
                        <a:t>9</a:t>
                      </a:r>
                    </a:p>
                  </a:txBody>
                  <a:tcPr marL="8502" marR="8502" marT="8502" marB="0" anchor="b">
                    <a:lnL w="12700" cap="flat" cmpd="sng" algn="ctr">
                      <a:solidFill>
                        <a:srgbClr val="000000"/>
                      </a:solidFill>
                      <a:prstDash val="solid"/>
                      <a:round/>
                      <a:headEnd type="none" w="med" len="med"/>
                      <a:tailEnd type="none" w="med" len="med"/>
                    </a:lnL>
                    <a:lnR>
                      <a:noFill/>
                    </a:lnR>
                    <a:lnT>
                      <a:noFill/>
                    </a:lnT>
                    <a:lnB>
                      <a:noFill/>
                    </a:lnB>
                  </a:tcPr>
                </a:tc>
              </a:tr>
              <a:tr h="239121">
                <a:tc>
                  <a:txBody>
                    <a:bodyPr/>
                    <a:lstStyle/>
                    <a:p>
                      <a:pPr algn="l" fontAlgn="b"/>
                      <a:r>
                        <a:rPr lang="en-US" sz="1600" b="1" i="0" u="none" strike="noStrike">
                          <a:solidFill>
                            <a:srgbClr val="000000"/>
                          </a:solidFill>
                          <a:latin typeface="Calibri"/>
                        </a:rPr>
                        <a:t>Verbal Comprehension</a:t>
                      </a:r>
                    </a:p>
                  </a:txBody>
                  <a:tcPr marL="8502" marR="8502" marT="8502" marB="0" anchor="b">
                    <a:lnL>
                      <a:noFill/>
                    </a:lnL>
                    <a:lnR>
                      <a:noFill/>
                    </a:lnR>
                    <a:lnT>
                      <a:noFill/>
                    </a:lnT>
                    <a:lnB>
                      <a:noFill/>
                    </a:lnB>
                  </a:tcPr>
                </a:tc>
                <a:tc>
                  <a:txBody>
                    <a:bodyPr/>
                    <a:lstStyle/>
                    <a:p>
                      <a:pPr algn="ctr" fontAlgn="b"/>
                      <a:r>
                        <a:rPr lang="en-US" sz="1600" b="1" i="0" u="none" strike="noStrike">
                          <a:solidFill>
                            <a:srgbClr val="000000"/>
                          </a:solidFill>
                          <a:latin typeface="Calibri"/>
                        </a:rPr>
                        <a:t>24</a:t>
                      </a:r>
                    </a:p>
                  </a:txBody>
                  <a:tcPr marL="8502" marR="8502" marT="8502" marB="0" anchor="b">
                    <a:lnL>
                      <a:noFill/>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en-US" sz="1600" b="1" i="0" u="none" strike="noStrike">
                          <a:solidFill>
                            <a:srgbClr val="000000"/>
                          </a:solidFill>
                          <a:latin typeface="Calibri"/>
                        </a:rPr>
                        <a:t>12</a:t>
                      </a:r>
                    </a:p>
                  </a:txBody>
                  <a:tcPr marL="8502" marR="8502" marT="8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en-US" sz="1600" b="1" i="0" u="none" strike="noStrike" dirty="0">
                          <a:solidFill>
                            <a:srgbClr val="000000"/>
                          </a:solidFill>
                          <a:latin typeface="Calibri"/>
                        </a:rPr>
                        <a:t>10</a:t>
                      </a:r>
                    </a:p>
                  </a:txBody>
                  <a:tcPr marL="8502" marR="8502" marT="8502" marB="0" anchor="b">
                    <a:lnL w="12700" cap="flat" cmpd="sng" algn="ctr">
                      <a:solidFill>
                        <a:srgbClr val="000000"/>
                      </a:solidFill>
                      <a:prstDash val="solid"/>
                      <a:round/>
                      <a:headEnd type="none" w="med" len="med"/>
                      <a:tailEnd type="none" w="med" len="med"/>
                    </a:lnL>
                    <a:lnR>
                      <a:noFill/>
                    </a:lnR>
                    <a:lnT>
                      <a:noFill/>
                    </a:lnT>
                    <a:lnB>
                      <a:noFill/>
                    </a:lnB>
                  </a:tcPr>
                </a:tc>
              </a:tr>
              <a:tr h="239121">
                <a:tc>
                  <a:txBody>
                    <a:bodyPr/>
                    <a:lstStyle/>
                    <a:p>
                      <a:pPr algn="l" fontAlgn="b"/>
                      <a:r>
                        <a:rPr lang="en-US" sz="1600" b="1" i="0" u="none" strike="noStrike">
                          <a:solidFill>
                            <a:srgbClr val="000000"/>
                          </a:solidFill>
                          <a:latin typeface="Calibri"/>
                        </a:rPr>
                        <a:t>Logic and Reasoning</a:t>
                      </a:r>
                    </a:p>
                  </a:txBody>
                  <a:tcPr marL="8502" marR="8502" marT="8502" marB="0" anchor="b">
                    <a:lnL>
                      <a:noFill/>
                    </a:lnL>
                    <a:lnR>
                      <a:noFill/>
                    </a:lnR>
                    <a:lnT>
                      <a:noFill/>
                    </a:lnT>
                    <a:lnB>
                      <a:noFill/>
                    </a:lnB>
                  </a:tcPr>
                </a:tc>
                <a:tc>
                  <a:txBody>
                    <a:bodyPr/>
                    <a:lstStyle/>
                    <a:p>
                      <a:pPr algn="ctr" fontAlgn="b"/>
                      <a:r>
                        <a:rPr lang="en-US" sz="1600" b="1" i="0" u="none" strike="noStrike">
                          <a:solidFill>
                            <a:srgbClr val="000000"/>
                          </a:solidFill>
                          <a:latin typeface="Calibri"/>
                        </a:rPr>
                        <a:t>23</a:t>
                      </a:r>
                    </a:p>
                  </a:txBody>
                  <a:tcPr marL="8502" marR="8502" marT="8502" marB="0" anchor="b">
                    <a:lnL>
                      <a:noFill/>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en-US" sz="1600" b="1" i="0" u="none" strike="noStrike">
                          <a:solidFill>
                            <a:srgbClr val="000000"/>
                          </a:solidFill>
                          <a:latin typeface="Calibri"/>
                        </a:rPr>
                        <a:t>12</a:t>
                      </a:r>
                    </a:p>
                  </a:txBody>
                  <a:tcPr marL="8502" marR="8502" marT="8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en-US" sz="1600" b="1" i="0" u="none" strike="noStrike" dirty="0">
                          <a:solidFill>
                            <a:srgbClr val="000000"/>
                          </a:solidFill>
                          <a:latin typeface="Calibri"/>
                        </a:rPr>
                        <a:t>14</a:t>
                      </a:r>
                    </a:p>
                  </a:txBody>
                  <a:tcPr marL="8502" marR="8502" marT="8502" marB="0" anchor="b">
                    <a:lnL w="12700" cap="flat" cmpd="sng" algn="ctr">
                      <a:solidFill>
                        <a:srgbClr val="000000"/>
                      </a:solidFill>
                      <a:prstDash val="solid"/>
                      <a:round/>
                      <a:headEnd type="none" w="med" len="med"/>
                      <a:tailEnd type="none" w="med" len="med"/>
                    </a:lnL>
                    <a:lnR>
                      <a:noFill/>
                    </a:lnR>
                    <a:lnT>
                      <a:noFill/>
                    </a:lnT>
                    <a:lnB>
                      <a:noFill/>
                    </a:lnB>
                  </a:tcPr>
                </a:tc>
              </a:tr>
              <a:tr h="239121">
                <a:tc>
                  <a:txBody>
                    <a:bodyPr/>
                    <a:lstStyle/>
                    <a:p>
                      <a:pPr algn="l" fontAlgn="b"/>
                      <a:r>
                        <a:rPr lang="en-US" sz="1600" b="1" i="0" u="none" strike="noStrike">
                          <a:solidFill>
                            <a:srgbClr val="000000"/>
                          </a:solidFill>
                          <a:latin typeface="Calibri"/>
                        </a:rPr>
                        <a:t>Auditory Processing</a:t>
                      </a:r>
                    </a:p>
                  </a:txBody>
                  <a:tcPr marL="8502" marR="8502" marT="8502" marB="0" anchor="b">
                    <a:lnL>
                      <a:noFill/>
                    </a:lnL>
                    <a:lnR>
                      <a:noFill/>
                    </a:lnR>
                    <a:lnT>
                      <a:noFill/>
                    </a:lnT>
                    <a:lnB>
                      <a:noFill/>
                    </a:lnB>
                  </a:tcPr>
                </a:tc>
                <a:tc>
                  <a:txBody>
                    <a:bodyPr/>
                    <a:lstStyle/>
                    <a:p>
                      <a:pPr algn="ctr" fontAlgn="b"/>
                      <a:r>
                        <a:rPr lang="en-US" sz="1600" b="1" i="0" u="none" strike="noStrike">
                          <a:solidFill>
                            <a:srgbClr val="000000"/>
                          </a:solidFill>
                          <a:latin typeface="Calibri"/>
                        </a:rPr>
                        <a:t>23</a:t>
                      </a:r>
                    </a:p>
                  </a:txBody>
                  <a:tcPr marL="8502" marR="8502" marT="8502" marB="0" anchor="b">
                    <a:lnL>
                      <a:noFill/>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en-US" sz="1600" b="1" i="0" u="none" strike="noStrike">
                          <a:solidFill>
                            <a:srgbClr val="000000"/>
                          </a:solidFill>
                          <a:latin typeface="Calibri"/>
                        </a:rPr>
                        <a:t>12</a:t>
                      </a:r>
                    </a:p>
                  </a:txBody>
                  <a:tcPr marL="8502" marR="8502" marT="8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en-US" sz="1600" b="1" i="0" u="none" strike="noStrike" dirty="0">
                          <a:solidFill>
                            <a:srgbClr val="000000"/>
                          </a:solidFill>
                          <a:latin typeface="Calibri"/>
                        </a:rPr>
                        <a:t>13</a:t>
                      </a:r>
                    </a:p>
                  </a:txBody>
                  <a:tcPr marL="8502" marR="8502" marT="8502" marB="0" anchor="b">
                    <a:lnL w="12700" cap="flat" cmpd="sng" algn="ctr">
                      <a:solidFill>
                        <a:srgbClr val="000000"/>
                      </a:solidFill>
                      <a:prstDash val="solid"/>
                      <a:round/>
                      <a:headEnd type="none" w="med" len="med"/>
                      <a:tailEnd type="none" w="med" len="med"/>
                    </a:lnL>
                    <a:lnR>
                      <a:noFill/>
                    </a:lnR>
                    <a:lnT>
                      <a:noFill/>
                    </a:lnT>
                    <a:lnB>
                      <a:noFill/>
                    </a:lnB>
                  </a:tcPr>
                </a:tc>
              </a:tr>
              <a:tr h="239121">
                <a:tc>
                  <a:txBody>
                    <a:bodyPr/>
                    <a:lstStyle/>
                    <a:p>
                      <a:pPr algn="l" fontAlgn="b"/>
                      <a:r>
                        <a:rPr lang="en-US" sz="1600" b="1" i="0" u="none" strike="noStrike">
                          <a:solidFill>
                            <a:srgbClr val="000000"/>
                          </a:solidFill>
                          <a:latin typeface="Calibri"/>
                        </a:rPr>
                        <a:t>Math Fluency</a:t>
                      </a:r>
                    </a:p>
                  </a:txBody>
                  <a:tcPr marL="8502" marR="8502" marT="8502" marB="0" anchor="b">
                    <a:lnL>
                      <a:noFill/>
                    </a:lnL>
                    <a:lnR>
                      <a:noFill/>
                    </a:lnR>
                    <a:lnT>
                      <a:noFill/>
                    </a:lnT>
                    <a:lnB>
                      <a:noFill/>
                    </a:lnB>
                  </a:tcPr>
                </a:tc>
                <a:tc>
                  <a:txBody>
                    <a:bodyPr/>
                    <a:lstStyle/>
                    <a:p>
                      <a:pPr algn="ctr" fontAlgn="b"/>
                      <a:r>
                        <a:rPr lang="en-US" sz="1600" b="1" i="0" u="none" strike="noStrike">
                          <a:solidFill>
                            <a:srgbClr val="000000"/>
                          </a:solidFill>
                          <a:latin typeface="Calibri"/>
                        </a:rPr>
                        <a:t>21</a:t>
                      </a:r>
                    </a:p>
                  </a:txBody>
                  <a:tcPr marL="8502" marR="8502" marT="8502" marB="0" anchor="b">
                    <a:lnL>
                      <a:noFill/>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en-US" sz="1600" b="1" i="0" u="none" strike="noStrike">
                          <a:solidFill>
                            <a:srgbClr val="000000"/>
                          </a:solidFill>
                          <a:latin typeface="Calibri"/>
                        </a:rPr>
                        <a:t>12</a:t>
                      </a:r>
                    </a:p>
                  </a:txBody>
                  <a:tcPr marL="8502" marR="8502" marT="8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en-US" sz="1600" b="1" i="0" u="none" strike="noStrike" dirty="0">
                          <a:solidFill>
                            <a:srgbClr val="000000"/>
                          </a:solidFill>
                          <a:latin typeface="Calibri"/>
                        </a:rPr>
                        <a:t>4</a:t>
                      </a:r>
                    </a:p>
                  </a:txBody>
                  <a:tcPr marL="8502" marR="8502" marT="8502" marB="0" anchor="b">
                    <a:lnL w="12700" cap="flat" cmpd="sng" algn="ctr">
                      <a:solidFill>
                        <a:srgbClr val="000000"/>
                      </a:solidFill>
                      <a:prstDash val="solid"/>
                      <a:round/>
                      <a:headEnd type="none" w="med" len="med"/>
                      <a:tailEnd type="none" w="med" len="med"/>
                    </a:lnL>
                    <a:lnR>
                      <a:noFill/>
                    </a:lnR>
                    <a:lnT>
                      <a:noFill/>
                    </a:lnT>
                    <a:lnB>
                      <a:noFill/>
                    </a:lnB>
                  </a:tcPr>
                </a:tc>
              </a:tr>
              <a:tr h="239121">
                <a:tc>
                  <a:txBody>
                    <a:bodyPr/>
                    <a:lstStyle/>
                    <a:p>
                      <a:pPr algn="l" fontAlgn="b"/>
                      <a:r>
                        <a:rPr lang="en-US" sz="1600" b="1" i="0" u="none" strike="noStrike">
                          <a:solidFill>
                            <a:srgbClr val="000000"/>
                          </a:solidFill>
                          <a:latin typeface="Calibri"/>
                        </a:rPr>
                        <a:t>Executive Processing Speed</a:t>
                      </a:r>
                    </a:p>
                  </a:txBody>
                  <a:tcPr marL="8502" marR="8502" marT="8502" marB="0" anchor="b">
                    <a:lnL>
                      <a:noFill/>
                    </a:lnL>
                    <a:lnR>
                      <a:noFill/>
                    </a:lnR>
                    <a:lnT>
                      <a:noFill/>
                    </a:lnT>
                    <a:lnB>
                      <a:noFill/>
                    </a:lnB>
                  </a:tcPr>
                </a:tc>
                <a:tc>
                  <a:txBody>
                    <a:bodyPr/>
                    <a:lstStyle/>
                    <a:p>
                      <a:pPr algn="ctr" fontAlgn="b"/>
                      <a:r>
                        <a:rPr lang="en-US" sz="1600" b="1" i="0" u="none" strike="noStrike">
                          <a:solidFill>
                            <a:srgbClr val="000000"/>
                          </a:solidFill>
                          <a:latin typeface="Calibri"/>
                        </a:rPr>
                        <a:t>21</a:t>
                      </a:r>
                    </a:p>
                  </a:txBody>
                  <a:tcPr marL="8502" marR="8502" marT="8502" marB="0" anchor="b">
                    <a:lnL>
                      <a:noFill/>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en-US" sz="1600" b="1" i="0" u="none" strike="noStrike">
                          <a:solidFill>
                            <a:srgbClr val="000000"/>
                          </a:solidFill>
                          <a:latin typeface="Calibri"/>
                        </a:rPr>
                        <a:t>16</a:t>
                      </a:r>
                    </a:p>
                  </a:txBody>
                  <a:tcPr marL="8502" marR="8502" marT="8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en-US" sz="1600" b="1" i="0" u="none" strike="noStrike" dirty="0">
                          <a:solidFill>
                            <a:srgbClr val="000000"/>
                          </a:solidFill>
                          <a:latin typeface="Calibri"/>
                        </a:rPr>
                        <a:t>14</a:t>
                      </a:r>
                    </a:p>
                  </a:txBody>
                  <a:tcPr marL="8502" marR="8502" marT="8502" marB="0" anchor="b">
                    <a:lnL w="12700" cap="flat" cmpd="sng" algn="ctr">
                      <a:solidFill>
                        <a:srgbClr val="000000"/>
                      </a:solidFill>
                      <a:prstDash val="solid"/>
                      <a:round/>
                      <a:headEnd type="none" w="med" len="med"/>
                      <a:tailEnd type="none" w="med" len="med"/>
                    </a:lnL>
                    <a:lnR>
                      <a:noFill/>
                    </a:lnR>
                    <a:lnT>
                      <a:noFill/>
                    </a:lnT>
                    <a:lnB>
                      <a:noFill/>
                    </a:lnB>
                  </a:tcPr>
                </a:tc>
              </a:tr>
              <a:tr h="251077">
                <a:tc>
                  <a:txBody>
                    <a:bodyPr/>
                    <a:lstStyle/>
                    <a:p>
                      <a:pPr algn="l" fontAlgn="b"/>
                      <a:r>
                        <a:rPr lang="en-US" sz="1600" b="1" i="0" u="none" strike="noStrike">
                          <a:solidFill>
                            <a:srgbClr val="000000"/>
                          </a:solidFill>
                          <a:latin typeface="Calibri"/>
                        </a:rPr>
                        <a:t>Processing Speed</a:t>
                      </a:r>
                    </a:p>
                  </a:txBody>
                  <a:tcPr marL="8502" marR="8502" marT="8502" marB="0" anchor="b">
                    <a:lnL>
                      <a:noFill/>
                    </a:lnL>
                    <a:lnR>
                      <a:noFill/>
                    </a:lnR>
                    <a:lnT>
                      <a:noFill/>
                    </a:lnT>
                    <a:lnB>
                      <a:noFill/>
                    </a:lnB>
                  </a:tcPr>
                </a:tc>
                <a:tc>
                  <a:txBody>
                    <a:bodyPr/>
                    <a:lstStyle/>
                    <a:p>
                      <a:pPr algn="ctr" fontAlgn="b"/>
                      <a:r>
                        <a:rPr lang="en-US" sz="1600" b="1" i="0" u="none" strike="noStrike">
                          <a:solidFill>
                            <a:srgbClr val="000000"/>
                          </a:solidFill>
                          <a:latin typeface="Calibri"/>
                        </a:rPr>
                        <a:t>20</a:t>
                      </a:r>
                    </a:p>
                  </a:txBody>
                  <a:tcPr marL="8502" marR="8502" marT="8502" marB="0" anchor="b">
                    <a:lnL>
                      <a:noFill/>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en-US" sz="1600" b="1" i="0" u="none" strike="noStrike">
                          <a:solidFill>
                            <a:srgbClr val="000000"/>
                          </a:solidFill>
                          <a:latin typeface="Calibri"/>
                        </a:rPr>
                        <a:t>11</a:t>
                      </a:r>
                    </a:p>
                  </a:txBody>
                  <a:tcPr marL="8502" marR="8502" marT="8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EF3"/>
                    </a:solidFill>
                  </a:tcPr>
                </a:tc>
                <a:tc>
                  <a:txBody>
                    <a:bodyPr/>
                    <a:lstStyle/>
                    <a:p>
                      <a:pPr algn="ctr" fontAlgn="b"/>
                      <a:r>
                        <a:rPr lang="en-US" sz="1600" b="1" i="0" u="none" strike="noStrike" dirty="0">
                          <a:solidFill>
                            <a:srgbClr val="000000"/>
                          </a:solidFill>
                          <a:latin typeface="Calibri"/>
                        </a:rPr>
                        <a:t>6</a:t>
                      </a:r>
                    </a:p>
                  </a:txBody>
                  <a:tcPr marL="8502" marR="8502" marT="8502" marB="0" anchor="b">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753600" cy="7315200"/>
          </a:xfrm>
          <a:prstGeom prst="rect">
            <a:avLst/>
          </a:prstGeom>
          <a:noFill/>
          <a:ln w="9525">
            <a:noFill/>
            <a:miter lim="800000"/>
            <a:headEnd/>
            <a:tailEnd/>
          </a:ln>
          <a:effectLst/>
        </p:spPr>
      </p:pic>
      <p:graphicFrame>
        <p:nvGraphicFramePr>
          <p:cNvPr id="3" name="Table 2"/>
          <p:cNvGraphicFramePr>
            <a:graphicFrameLocks noGrp="1"/>
          </p:cNvGraphicFramePr>
          <p:nvPr/>
        </p:nvGraphicFramePr>
        <p:xfrm>
          <a:off x="762000" y="838200"/>
          <a:ext cx="7848601" cy="5292310"/>
        </p:xfrm>
        <a:graphic>
          <a:graphicData uri="http://schemas.openxmlformats.org/drawingml/2006/table">
            <a:tbl>
              <a:tblPr/>
              <a:tblGrid>
                <a:gridCol w="1600200"/>
                <a:gridCol w="1905000"/>
                <a:gridCol w="762000"/>
                <a:gridCol w="685800"/>
                <a:gridCol w="762000"/>
                <a:gridCol w="762000"/>
                <a:gridCol w="609600"/>
                <a:gridCol w="762001"/>
              </a:tblGrid>
              <a:tr h="764192">
                <a:tc gridSpan="8">
                  <a:txBody>
                    <a:bodyPr/>
                    <a:lstStyle/>
                    <a:p>
                      <a:pPr algn="l" fontAlgn="b"/>
                      <a:r>
                        <a:rPr lang="en-US" sz="2800" b="1" i="0" u="none" strike="noStrike" dirty="0">
                          <a:solidFill>
                            <a:srgbClr val="000000"/>
                          </a:solidFill>
                          <a:latin typeface="Calibri"/>
                        </a:rPr>
                        <a:t>LearningRx Results: Students Previously Diagnosed as ADHD/ADD</a:t>
                      </a:r>
                    </a:p>
                  </a:txBody>
                  <a:tcPr marL="6492" marR="6492" marT="6492"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6393">
                <a:tc>
                  <a:txBody>
                    <a:bodyPr/>
                    <a:lstStyle/>
                    <a:p>
                      <a:pPr algn="l" fontAlgn="b"/>
                      <a:r>
                        <a:rPr lang="en-US" sz="1400" b="1" i="0" u="none" strike="noStrike" dirty="0">
                          <a:solidFill>
                            <a:srgbClr val="000000"/>
                          </a:solidFill>
                          <a:latin typeface="Calibri"/>
                        </a:rPr>
                        <a:t>Completed training between 2004-2009</a:t>
                      </a:r>
                    </a:p>
                  </a:txBody>
                  <a:tcPr marL="6492" marR="6492" marT="6492" marB="0" anchor="b">
                    <a:lnL>
                      <a:noFill/>
                    </a:lnL>
                    <a:lnR>
                      <a:noFill/>
                    </a:lnR>
                    <a:lnT>
                      <a:noFill/>
                    </a:lnT>
                    <a:lnB>
                      <a:noFill/>
                    </a:lnB>
                  </a:tcPr>
                </a:tc>
                <a:tc>
                  <a:txBody>
                    <a:bodyPr/>
                    <a:lstStyle/>
                    <a:p>
                      <a:pPr algn="l" fontAlgn="b"/>
                      <a:endParaRPr lang="en-US" sz="1400" b="1" i="0" u="none" strike="noStrike" dirty="0">
                        <a:solidFill>
                          <a:srgbClr val="000000"/>
                        </a:solidFill>
                        <a:latin typeface="Calibri"/>
                      </a:endParaRPr>
                    </a:p>
                  </a:txBody>
                  <a:tcPr marL="6492" marR="6492" marT="6492" marB="0" anchor="b">
                    <a:lnL>
                      <a:noFill/>
                    </a:lnL>
                    <a:lnR>
                      <a:noFill/>
                    </a:lnR>
                    <a:lnT>
                      <a:noFill/>
                    </a:lnT>
                    <a:lnB>
                      <a:noFill/>
                    </a:lnB>
                  </a:tcPr>
                </a:tc>
                <a:tc gridSpan="2">
                  <a:txBody>
                    <a:bodyPr/>
                    <a:lstStyle/>
                    <a:p>
                      <a:pPr algn="ctr" fontAlgn="b"/>
                      <a:r>
                        <a:rPr lang="en-US" sz="1400" b="1" i="0" u="none" strike="noStrike">
                          <a:solidFill>
                            <a:srgbClr val="000000"/>
                          </a:solidFill>
                          <a:latin typeface="Calibri"/>
                        </a:rPr>
                        <a:t>All Scores </a:t>
                      </a:r>
                    </a:p>
                  </a:txBody>
                  <a:tcPr marL="6492" marR="6492" marT="6492" marB="0" anchor="b">
                    <a:lnL>
                      <a:noFill/>
                    </a:lnL>
                    <a:lnR>
                      <a:noFill/>
                    </a:lnR>
                    <a:lnT>
                      <a:noFill/>
                    </a:lnT>
                    <a:lnB>
                      <a:noFill/>
                    </a:lnB>
                  </a:tcPr>
                </a:tc>
                <a:tc hMerge="1">
                  <a:txBody>
                    <a:bodyPr/>
                    <a:lstStyle/>
                    <a:p>
                      <a:endParaRPr lang="en-US"/>
                    </a:p>
                  </a:txBody>
                  <a:tcPr/>
                </a:tc>
                <a:tc gridSpan="2">
                  <a:txBody>
                    <a:bodyPr/>
                    <a:lstStyle/>
                    <a:p>
                      <a:pPr algn="ctr" fontAlgn="b"/>
                      <a:r>
                        <a:rPr lang="en-US" sz="1400" b="1" i="0" u="none" strike="noStrike" dirty="0">
                          <a:solidFill>
                            <a:srgbClr val="000000"/>
                          </a:solidFill>
                          <a:latin typeface="Calibri"/>
                        </a:rPr>
                        <a:t>Lowest 50%</a:t>
                      </a:r>
                    </a:p>
                  </a:txBody>
                  <a:tcPr marL="6492" marR="6492" marT="6492" marB="0" anchor="b">
                    <a:lnL>
                      <a:noFill/>
                    </a:lnL>
                    <a:lnR>
                      <a:noFill/>
                    </a:lnR>
                    <a:lnT>
                      <a:noFill/>
                    </a:lnT>
                    <a:lnB>
                      <a:noFill/>
                    </a:lnB>
                  </a:tcPr>
                </a:tc>
                <a:tc hMerge="1">
                  <a:txBody>
                    <a:bodyPr/>
                    <a:lstStyle/>
                    <a:p>
                      <a:endParaRPr lang="en-US"/>
                    </a:p>
                  </a:txBody>
                  <a:tcPr/>
                </a:tc>
                <a:tc gridSpan="2">
                  <a:txBody>
                    <a:bodyPr/>
                    <a:lstStyle/>
                    <a:p>
                      <a:pPr algn="ctr" fontAlgn="b"/>
                      <a:r>
                        <a:rPr lang="en-US" sz="1400" b="1" i="0" u="none" strike="noStrike" dirty="0">
                          <a:solidFill>
                            <a:srgbClr val="000000"/>
                          </a:solidFill>
                          <a:latin typeface="Calibri"/>
                        </a:rPr>
                        <a:t>Lowest 25%</a:t>
                      </a:r>
                    </a:p>
                  </a:txBody>
                  <a:tcPr marL="6492" marR="6492" marT="6492" marB="0" anchor="b">
                    <a:lnL>
                      <a:noFill/>
                    </a:lnL>
                    <a:lnR>
                      <a:noFill/>
                    </a:lnR>
                    <a:lnT>
                      <a:noFill/>
                    </a:lnT>
                    <a:lnB>
                      <a:noFill/>
                    </a:lnB>
                  </a:tcPr>
                </a:tc>
                <a:tc hMerge="1">
                  <a:txBody>
                    <a:bodyPr/>
                    <a:lstStyle/>
                    <a:p>
                      <a:endParaRPr lang="en-US"/>
                    </a:p>
                  </a:txBody>
                  <a:tcPr/>
                </a:tc>
              </a:tr>
              <a:tr h="345456">
                <a:tc>
                  <a:txBody>
                    <a:bodyPr/>
                    <a:lstStyle/>
                    <a:p>
                      <a:pPr algn="l" fontAlgn="ctr"/>
                      <a:r>
                        <a:rPr lang="en-US" sz="1400" b="1" i="0" u="none" strike="noStrike">
                          <a:solidFill>
                            <a:srgbClr val="000000"/>
                          </a:solidFill>
                          <a:latin typeface="Calibri"/>
                        </a:rPr>
                        <a:t>Skill Tested</a:t>
                      </a:r>
                    </a:p>
                  </a:txBody>
                  <a:tcPr marL="6492" marR="6492" marT="6492"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en-US" sz="1400" b="1" i="0" u="none" strike="noStrike">
                          <a:solidFill>
                            <a:srgbClr val="000000"/>
                          </a:solidFill>
                          <a:latin typeface="Calibri"/>
                        </a:rPr>
                        <a:t>Test Used (Pre and Post)</a:t>
                      </a:r>
                    </a:p>
                  </a:txBody>
                  <a:tcPr marL="6492" marR="6492" marT="6492"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%tile Gain</a:t>
                      </a:r>
                    </a:p>
                  </a:txBody>
                  <a:tcPr marL="6492" marR="6492" marT="6492"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Calibri"/>
                        </a:rPr>
                        <a:t>Client Count</a:t>
                      </a:r>
                    </a:p>
                  </a:txBody>
                  <a:tcPr marL="6492" marR="6492" marT="6492"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%tile Gain</a:t>
                      </a:r>
                    </a:p>
                  </a:txBody>
                  <a:tcPr marL="6492" marR="6492" marT="6492"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Client Count</a:t>
                      </a:r>
                    </a:p>
                  </a:txBody>
                  <a:tcPr marL="6492" marR="6492" marT="6492"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%tile Gain</a:t>
                      </a:r>
                    </a:p>
                  </a:txBody>
                  <a:tcPr marL="6492" marR="6492" marT="6492"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Calibri"/>
                        </a:rPr>
                        <a:t>Client Count</a:t>
                      </a:r>
                    </a:p>
                  </a:txBody>
                  <a:tcPr marL="6492" marR="6492" marT="6492" marB="0" anchor="ctr">
                    <a:lnL>
                      <a:noFill/>
                    </a:lnL>
                    <a:lnR>
                      <a:noFill/>
                    </a:lnR>
                    <a:lnT>
                      <a:noFill/>
                    </a:lnT>
                    <a:lnB w="12700" cap="flat" cmpd="sng" algn="ctr">
                      <a:solidFill>
                        <a:srgbClr val="000000"/>
                      </a:solidFill>
                      <a:prstDash val="solid"/>
                      <a:round/>
                      <a:headEnd type="none" w="med" len="med"/>
                      <a:tailEnd type="none" w="med" len="med"/>
                    </a:lnB>
                  </a:tcPr>
                </a:tc>
              </a:tr>
              <a:tr h="209368">
                <a:tc>
                  <a:txBody>
                    <a:bodyPr/>
                    <a:lstStyle/>
                    <a:p>
                      <a:pPr algn="l" fontAlgn="ctr"/>
                      <a:r>
                        <a:rPr lang="en-US" sz="1400" b="1" i="0" u="none" strike="noStrike">
                          <a:solidFill>
                            <a:srgbClr val="000000"/>
                          </a:solidFill>
                          <a:latin typeface="Calibri"/>
                        </a:rPr>
                        <a:t>IQ</a:t>
                      </a:r>
                    </a:p>
                  </a:txBody>
                  <a:tcPr marL="6492" marR="6492" marT="6492"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sz="1050" b="0" i="0" u="none" strike="noStrike" dirty="0">
                          <a:solidFill>
                            <a:srgbClr val="000000"/>
                          </a:solidFill>
                          <a:latin typeface="Arial Narrow"/>
                        </a:rPr>
                        <a:t>GIA (Std) (GIA-C)</a:t>
                      </a:r>
                    </a:p>
                  </a:txBody>
                  <a:tcPr marL="6492" marR="6492" marT="6492"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400" b="1" i="0" u="none" strike="noStrike" dirty="0">
                          <a:solidFill>
                            <a:srgbClr val="000000"/>
                          </a:solidFill>
                          <a:latin typeface="Arial"/>
                        </a:rPr>
                        <a:t>27</a:t>
                      </a:r>
                    </a:p>
                  </a:txBody>
                  <a:tcPr marL="6492" marR="6492" marT="6492"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400" b="1" i="0" u="none" strike="noStrike" dirty="0">
                          <a:solidFill>
                            <a:srgbClr val="000000"/>
                          </a:solidFill>
                          <a:latin typeface="Arial"/>
                        </a:rPr>
                        <a:t>1277</a:t>
                      </a:r>
                    </a:p>
                  </a:txBody>
                  <a:tcPr marL="6492" marR="6492" marT="6492"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400" b="1" i="0" u="none" strike="noStrike" dirty="0">
                          <a:solidFill>
                            <a:srgbClr val="000000"/>
                          </a:solidFill>
                          <a:latin typeface="Arial"/>
                        </a:rPr>
                        <a:t>31</a:t>
                      </a:r>
                    </a:p>
                  </a:txBody>
                  <a:tcPr marL="6492" marR="6492" marT="6492"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400" b="1" i="0" u="none" strike="noStrike" dirty="0">
                          <a:solidFill>
                            <a:srgbClr val="000000"/>
                          </a:solidFill>
                          <a:latin typeface="Arial"/>
                        </a:rPr>
                        <a:t>725</a:t>
                      </a:r>
                    </a:p>
                  </a:txBody>
                  <a:tcPr marL="6492" marR="6492" marT="649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400" b="1" i="0" u="none" strike="noStrike" dirty="0">
                          <a:solidFill>
                            <a:srgbClr val="000000"/>
                          </a:solidFill>
                          <a:latin typeface="Arial"/>
                        </a:rPr>
                        <a:t>29</a:t>
                      </a:r>
                    </a:p>
                  </a:txBody>
                  <a:tcPr marL="6492" marR="6492" marT="64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ctr" fontAlgn="ctr"/>
                      <a:r>
                        <a:rPr lang="en-US" sz="1400" b="1" i="0" u="none" strike="noStrike" dirty="0">
                          <a:solidFill>
                            <a:srgbClr val="000000"/>
                          </a:solidFill>
                          <a:latin typeface="Arial"/>
                        </a:rPr>
                        <a:t>328</a:t>
                      </a:r>
                    </a:p>
                  </a:txBody>
                  <a:tcPr marL="6492" marR="6492" marT="649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209368">
                <a:tc>
                  <a:txBody>
                    <a:bodyPr/>
                    <a:lstStyle/>
                    <a:p>
                      <a:pPr algn="l" fontAlgn="ctr"/>
                      <a:r>
                        <a:rPr lang="en-US" sz="1400" b="1" i="0" u="none" strike="noStrike" dirty="0">
                          <a:solidFill>
                            <a:srgbClr val="000000"/>
                          </a:solidFill>
                          <a:latin typeface="Calibri"/>
                        </a:rPr>
                        <a:t>Reasoning &amp; Logic</a:t>
                      </a:r>
                    </a:p>
                  </a:txBody>
                  <a:tcPr marL="6492" marR="6492" marT="6492" marB="0" anchor="ctr">
                    <a:lnL>
                      <a:noFill/>
                    </a:lnL>
                    <a:lnR>
                      <a:noFill/>
                    </a:lnR>
                    <a:lnT>
                      <a:noFill/>
                    </a:lnT>
                    <a:lnB>
                      <a:noFill/>
                    </a:lnB>
                  </a:tcPr>
                </a:tc>
                <a:tc>
                  <a:txBody>
                    <a:bodyPr/>
                    <a:lstStyle/>
                    <a:p>
                      <a:pPr algn="r" fontAlgn="ctr"/>
                      <a:r>
                        <a:rPr lang="en-US" sz="1050" b="0" i="0" u="none" strike="noStrike" dirty="0">
                          <a:solidFill>
                            <a:srgbClr val="000000"/>
                          </a:solidFill>
                          <a:latin typeface="Arial Narrow"/>
                        </a:rPr>
                        <a:t>Concept Formation (5-COG)</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22</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4041</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28</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1944</a:t>
                      </a:r>
                    </a:p>
                  </a:txBody>
                  <a:tcPr marL="6492" marR="6492" marT="6492"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28</a:t>
                      </a:r>
                    </a:p>
                  </a:txBody>
                  <a:tcPr marL="6492" marR="6492" marT="64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1219</a:t>
                      </a:r>
                    </a:p>
                  </a:txBody>
                  <a:tcPr marL="6492" marR="6492" marT="6492" marB="0" anchor="ctr">
                    <a:lnL w="12700" cap="flat" cmpd="sng" algn="ctr">
                      <a:solidFill>
                        <a:srgbClr val="000000"/>
                      </a:solidFill>
                      <a:prstDash val="solid"/>
                      <a:round/>
                      <a:headEnd type="none" w="med" len="med"/>
                      <a:tailEnd type="none" w="med" len="med"/>
                    </a:lnL>
                    <a:lnR>
                      <a:noFill/>
                    </a:lnR>
                    <a:lnT>
                      <a:noFill/>
                    </a:lnT>
                    <a:lnB>
                      <a:noFill/>
                    </a:lnB>
                  </a:tcPr>
                </a:tc>
              </a:tr>
              <a:tr h="209368">
                <a:tc>
                  <a:txBody>
                    <a:bodyPr/>
                    <a:lstStyle/>
                    <a:p>
                      <a:pPr algn="l" fontAlgn="ctr"/>
                      <a:endParaRPr lang="en-US" sz="1400" b="1" i="0" u="none" strike="noStrike">
                        <a:solidFill>
                          <a:srgbClr val="000000"/>
                        </a:solidFill>
                        <a:latin typeface="Calibri"/>
                      </a:endParaRPr>
                    </a:p>
                  </a:txBody>
                  <a:tcPr marL="6492" marR="6492" marT="6492" marB="0" anchor="ctr">
                    <a:lnL>
                      <a:noFill/>
                    </a:lnL>
                    <a:lnR>
                      <a:noFill/>
                    </a:lnR>
                    <a:lnT>
                      <a:noFill/>
                    </a:lnT>
                    <a:lnB>
                      <a:noFill/>
                    </a:lnB>
                  </a:tcPr>
                </a:tc>
                <a:tc>
                  <a:txBody>
                    <a:bodyPr/>
                    <a:lstStyle/>
                    <a:p>
                      <a:pPr algn="r" fontAlgn="ctr"/>
                      <a:r>
                        <a:rPr lang="en-US" sz="1050" b="0" i="0" u="none" strike="noStrike" dirty="0">
                          <a:solidFill>
                            <a:srgbClr val="000000"/>
                          </a:solidFill>
                          <a:latin typeface="Arial Narrow"/>
                        </a:rPr>
                        <a:t>Analysis-Synthesis (15-COG)</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16</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241</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29</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99</a:t>
                      </a:r>
                    </a:p>
                  </a:txBody>
                  <a:tcPr marL="6492" marR="6492" marT="6492"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32</a:t>
                      </a:r>
                    </a:p>
                  </a:txBody>
                  <a:tcPr marL="6492" marR="6492" marT="64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67</a:t>
                      </a:r>
                    </a:p>
                  </a:txBody>
                  <a:tcPr marL="6492" marR="6492" marT="6492" marB="0" anchor="ctr">
                    <a:lnL w="12700" cap="flat" cmpd="sng" algn="ctr">
                      <a:solidFill>
                        <a:srgbClr val="000000"/>
                      </a:solidFill>
                      <a:prstDash val="solid"/>
                      <a:round/>
                      <a:headEnd type="none" w="med" len="med"/>
                      <a:tailEnd type="none" w="med" len="med"/>
                    </a:lnL>
                    <a:lnR>
                      <a:noFill/>
                    </a:lnR>
                    <a:lnT>
                      <a:noFill/>
                    </a:lnT>
                    <a:lnB>
                      <a:noFill/>
                    </a:lnB>
                  </a:tcPr>
                </a:tc>
              </a:tr>
              <a:tr h="209368">
                <a:tc>
                  <a:txBody>
                    <a:bodyPr/>
                    <a:lstStyle/>
                    <a:p>
                      <a:pPr algn="l" fontAlgn="ctr"/>
                      <a:r>
                        <a:rPr lang="en-US" sz="1400" b="1" i="0" u="none" strike="noStrike" dirty="0">
                          <a:solidFill>
                            <a:srgbClr val="000000"/>
                          </a:solidFill>
                          <a:latin typeface="Calibri"/>
                        </a:rPr>
                        <a:t>Processing Speed</a:t>
                      </a:r>
                    </a:p>
                  </a:txBody>
                  <a:tcPr marL="6492" marR="6492" marT="6492" marB="0" anchor="ctr">
                    <a:lnL>
                      <a:noFill/>
                    </a:lnL>
                    <a:lnR>
                      <a:noFill/>
                    </a:lnR>
                    <a:lnT>
                      <a:noFill/>
                    </a:lnT>
                    <a:lnB>
                      <a:noFill/>
                    </a:lnB>
                  </a:tcPr>
                </a:tc>
                <a:tc>
                  <a:txBody>
                    <a:bodyPr/>
                    <a:lstStyle/>
                    <a:p>
                      <a:pPr algn="r" fontAlgn="ctr"/>
                      <a:r>
                        <a:rPr lang="en-US" sz="1050" b="0" i="0" u="none" strike="noStrike" dirty="0">
                          <a:solidFill>
                            <a:srgbClr val="000000"/>
                          </a:solidFill>
                          <a:latin typeface="Arial Narrow"/>
                        </a:rPr>
                        <a:t>Pair Cancellation (20-COG)</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26</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3241</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35</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1718</a:t>
                      </a:r>
                    </a:p>
                  </a:txBody>
                  <a:tcPr marL="6492" marR="6492" marT="6492"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38</a:t>
                      </a:r>
                    </a:p>
                  </a:txBody>
                  <a:tcPr marL="6492" marR="6492" marT="64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784</a:t>
                      </a:r>
                    </a:p>
                  </a:txBody>
                  <a:tcPr marL="6492" marR="6492" marT="6492" marB="0" anchor="ctr">
                    <a:lnL w="12700" cap="flat" cmpd="sng" algn="ctr">
                      <a:solidFill>
                        <a:srgbClr val="000000"/>
                      </a:solidFill>
                      <a:prstDash val="solid"/>
                      <a:round/>
                      <a:headEnd type="none" w="med" len="med"/>
                      <a:tailEnd type="none" w="med" len="med"/>
                    </a:lnL>
                    <a:lnR>
                      <a:noFill/>
                    </a:lnR>
                    <a:lnT>
                      <a:noFill/>
                    </a:lnT>
                    <a:lnB>
                      <a:noFill/>
                    </a:lnB>
                  </a:tcPr>
                </a:tc>
              </a:tr>
              <a:tr h="209368">
                <a:tc>
                  <a:txBody>
                    <a:bodyPr/>
                    <a:lstStyle/>
                    <a:p>
                      <a:pPr algn="l" fontAlgn="ctr"/>
                      <a:endParaRPr lang="en-US" sz="1400" b="1" i="0" u="none" strike="noStrike">
                        <a:solidFill>
                          <a:srgbClr val="000000"/>
                        </a:solidFill>
                        <a:latin typeface="Calibri"/>
                      </a:endParaRPr>
                    </a:p>
                  </a:txBody>
                  <a:tcPr marL="6492" marR="6492" marT="6492" marB="0" anchor="ctr">
                    <a:lnL>
                      <a:noFill/>
                    </a:lnL>
                    <a:lnR>
                      <a:noFill/>
                    </a:lnR>
                    <a:lnT>
                      <a:noFill/>
                    </a:lnT>
                    <a:lnB>
                      <a:noFill/>
                    </a:lnB>
                  </a:tcPr>
                </a:tc>
                <a:tc>
                  <a:txBody>
                    <a:bodyPr/>
                    <a:lstStyle/>
                    <a:p>
                      <a:pPr algn="r" fontAlgn="ctr"/>
                      <a:r>
                        <a:rPr lang="en-US" sz="1050" b="0" i="0" u="none" strike="noStrike" dirty="0">
                          <a:solidFill>
                            <a:srgbClr val="000000"/>
                          </a:solidFill>
                          <a:latin typeface="Arial Narrow"/>
                        </a:rPr>
                        <a:t>Visual Matching (6-COG)</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14</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3413</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16</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2143</a:t>
                      </a:r>
                    </a:p>
                  </a:txBody>
                  <a:tcPr marL="6492" marR="6492" marT="6492"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16</a:t>
                      </a:r>
                    </a:p>
                  </a:txBody>
                  <a:tcPr marL="6492" marR="6492" marT="64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1023</a:t>
                      </a:r>
                    </a:p>
                  </a:txBody>
                  <a:tcPr marL="6492" marR="6492" marT="6492" marB="0" anchor="ctr">
                    <a:lnL w="12700" cap="flat" cmpd="sng" algn="ctr">
                      <a:solidFill>
                        <a:srgbClr val="000000"/>
                      </a:solidFill>
                      <a:prstDash val="solid"/>
                      <a:round/>
                      <a:headEnd type="none" w="med" len="med"/>
                      <a:tailEnd type="none" w="med" len="med"/>
                    </a:lnL>
                    <a:lnR>
                      <a:noFill/>
                    </a:lnR>
                    <a:lnT>
                      <a:noFill/>
                    </a:lnT>
                    <a:lnB>
                      <a:noFill/>
                    </a:lnB>
                  </a:tcPr>
                </a:tc>
              </a:tr>
              <a:tr h="209368">
                <a:tc>
                  <a:txBody>
                    <a:bodyPr/>
                    <a:lstStyle/>
                    <a:p>
                      <a:pPr algn="l" fontAlgn="ctr"/>
                      <a:endParaRPr lang="en-US" sz="1400" b="1" i="0" u="none" strike="noStrike">
                        <a:solidFill>
                          <a:srgbClr val="000000"/>
                        </a:solidFill>
                        <a:latin typeface="Calibri"/>
                      </a:endParaRPr>
                    </a:p>
                  </a:txBody>
                  <a:tcPr marL="6492" marR="6492" marT="6492" marB="0" anchor="ctr">
                    <a:lnL>
                      <a:noFill/>
                    </a:lnL>
                    <a:lnR>
                      <a:noFill/>
                    </a:lnR>
                    <a:lnT>
                      <a:noFill/>
                    </a:lnT>
                    <a:lnB>
                      <a:noFill/>
                    </a:lnB>
                  </a:tcPr>
                </a:tc>
                <a:tc>
                  <a:txBody>
                    <a:bodyPr/>
                    <a:lstStyle/>
                    <a:p>
                      <a:pPr algn="r" fontAlgn="ctr"/>
                      <a:r>
                        <a:rPr lang="en-US" sz="1050" b="0" i="0" u="none" strike="noStrike" dirty="0">
                          <a:solidFill>
                            <a:srgbClr val="000000"/>
                          </a:solidFill>
                          <a:latin typeface="Arial Narrow"/>
                        </a:rPr>
                        <a:t>Decision Speed (16-COG)</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20</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457</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30</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228</a:t>
                      </a:r>
                    </a:p>
                  </a:txBody>
                  <a:tcPr marL="6492" marR="6492" marT="6492"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30</a:t>
                      </a:r>
                    </a:p>
                  </a:txBody>
                  <a:tcPr marL="6492" marR="6492" marT="64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108</a:t>
                      </a:r>
                    </a:p>
                  </a:txBody>
                  <a:tcPr marL="6492" marR="6492" marT="6492" marB="0" anchor="ctr">
                    <a:lnL w="12700" cap="flat" cmpd="sng" algn="ctr">
                      <a:solidFill>
                        <a:srgbClr val="000000"/>
                      </a:solidFill>
                      <a:prstDash val="solid"/>
                      <a:round/>
                      <a:headEnd type="none" w="med" len="med"/>
                      <a:tailEnd type="none" w="med" len="med"/>
                    </a:lnL>
                    <a:lnR>
                      <a:noFill/>
                    </a:lnR>
                    <a:lnT>
                      <a:noFill/>
                    </a:lnT>
                    <a:lnB>
                      <a:noFill/>
                    </a:lnB>
                  </a:tcPr>
                </a:tc>
              </a:tr>
              <a:tr h="209368">
                <a:tc>
                  <a:txBody>
                    <a:bodyPr/>
                    <a:lstStyle/>
                    <a:p>
                      <a:pPr algn="l" fontAlgn="ctr"/>
                      <a:r>
                        <a:rPr lang="en-US" sz="1400" b="1" i="0" u="none" strike="noStrike" dirty="0">
                          <a:solidFill>
                            <a:srgbClr val="000000"/>
                          </a:solidFill>
                          <a:latin typeface="Calibri"/>
                        </a:rPr>
                        <a:t>Auditory Processing</a:t>
                      </a:r>
                    </a:p>
                  </a:txBody>
                  <a:tcPr marL="6492" marR="6492" marT="6492" marB="0" anchor="ctr">
                    <a:lnL>
                      <a:noFill/>
                    </a:lnL>
                    <a:lnR>
                      <a:noFill/>
                    </a:lnR>
                    <a:lnT>
                      <a:noFill/>
                    </a:lnT>
                    <a:lnB>
                      <a:noFill/>
                    </a:lnB>
                  </a:tcPr>
                </a:tc>
                <a:tc>
                  <a:txBody>
                    <a:bodyPr/>
                    <a:lstStyle/>
                    <a:p>
                      <a:pPr algn="r" fontAlgn="ctr"/>
                      <a:r>
                        <a:rPr lang="en-US" sz="1050" b="0" i="0" u="none" strike="noStrike" dirty="0">
                          <a:solidFill>
                            <a:srgbClr val="000000"/>
                          </a:solidFill>
                          <a:latin typeface="Arial Narrow"/>
                        </a:rPr>
                        <a:t>Sound Awareness (21-ACH)</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22</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3997</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30</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1962</a:t>
                      </a:r>
                    </a:p>
                  </a:txBody>
                  <a:tcPr marL="6492" marR="6492" marT="6492"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31</a:t>
                      </a:r>
                    </a:p>
                  </a:txBody>
                  <a:tcPr marL="6492" marR="6492" marT="64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1044</a:t>
                      </a:r>
                    </a:p>
                  </a:txBody>
                  <a:tcPr marL="6492" marR="6492" marT="6492" marB="0" anchor="ctr">
                    <a:lnL w="12700" cap="flat" cmpd="sng" algn="ctr">
                      <a:solidFill>
                        <a:srgbClr val="000000"/>
                      </a:solidFill>
                      <a:prstDash val="solid"/>
                      <a:round/>
                      <a:headEnd type="none" w="med" len="med"/>
                      <a:tailEnd type="none" w="med" len="med"/>
                    </a:lnL>
                    <a:lnR>
                      <a:noFill/>
                    </a:lnR>
                    <a:lnT>
                      <a:noFill/>
                    </a:lnT>
                    <a:lnB>
                      <a:noFill/>
                    </a:lnB>
                  </a:tcPr>
                </a:tc>
              </a:tr>
              <a:tr h="209368">
                <a:tc>
                  <a:txBody>
                    <a:bodyPr/>
                    <a:lstStyle/>
                    <a:p>
                      <a:pPr algn="l" fontAlgn="ctr"/>
                      <a:endParaRPr lang="en-US" sz="1400" b="1" i="0" u="none" strike="noStrike">
                        <a:solidFill>
                          <a:srgbClr val="000000"/>
                        </a:solidFill>
                        <a:latin typeface="Calibri"/>
                      </a:endParaRPr>
                    </a:p>
                  </a:txBody>
                  <a:tcPr marL="6492" marR="6492" marT="6492" marB="0" anchor="ctr">
                    <a:lnL>
                      <a:noFill/>
                    </a:lnL>
                    <a:lnR>
                      <a:noFill/>
                    </a:lnR>
                    <a:lnT>
                      <a:noFill/>
                    </a:lnT>
                    <a:lnB>
                      <a:noFill/>
                    </a:lnB>
                  </a:tcPr>
                </a:tc>
                <a:tc>
                  <a:txBody>
                    <a:bodyPr/>
                    <a:lstStyle/>
                    <a:p>
                      <a:pPr algn="r" fontAlgn="ctr"/>
                      <a:r>
                        <a:rPr lang="en-US" sz="1050" b="0" i="0" u="none" strike="noStrike" dirty="0">
                          <a:solidFill>
                            <a:srgbClr val="000000"/>
                          </a:solidFill>
                          <a:latin typeface="Arial Narrow"/>
                        </a:rPr>
                        <a:t>Sound Blending (4-COG)</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15</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1960</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36</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357</a:t>
                      </a:r>
                    </a:p>
                  </a:txBody>
                  <a:tcPr marL="6492" marR="6492" marT="6492"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42</a:t>
                      </a:r>
                    </a:p>
                  </a:txBody>
                  <a:tcPr marL="6492" marR="6492" marT="64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194</a:t>
                      </a:r>
                    </a:p>
                  </a:txBody>
                  <a:tcPr marL="6492" marR="6492" marT="6492" marB="0" anchor="ctr">
                    <a:lnL w="12700" cap="flat" cmpd="sng" algn="ctr">
                      <a:solidFill>
                        <a:srgbClr val="000000"/>
                      </a:solidFill>
                      <a:prstDash val="solid"/>
                      <a:round/>
                      <a:headEnd type="none" w="med" len="med"/>
                      <a:tailEnd type="none" w="med" len="med"/>
                    </a:lnL>
                    <a:lnR>
                      <a:noFill/>
                    </a:lnR>
                    <a:lnT>
                      <a:noFill/>
                    </a:lnT>
                    <a:lnB>
                      <a:noFill/>
                    </a:lnB>
                  </a:tcPr>
                </a:tc>
              </a:tr>
              <a:tr h="268174">
                <a:tc>
                  <a:txBody>
                    <a:bodyPr/>
                    <a:lstStyle/>
                    <a:p>
                      <a:pPr algn="l" fontAlgn="ctr"/>
                      <a:endParaRPr lang="en-US" sz="1400" b="1" i="0" u="none" strike="noStrike">
                        <a:solidFill>
                          <a:srgbClr val="000000"/>
                        </a:solidFill>
                        <a:latin typeface="Calibri"/>
                      </a:endParaRPr>
                    </a:p>
                  </a:txBody>
                  <a:tcPr marL="6492" marR="6492" marT="6492" marB="0" anchor="ctr">
                    <a:lnL>
                      <a:noFill/>
                    </a:lnL>
                    <a:lnR>
                      <a:noFill/>
                    </a:lnR>
                    <a:lnT>
                      <a:noFill/>
                    </a:lnT>
                    <a:lnB>
                      <a:noFill/>
                    </a:lnB>
                  </a:tcPr>
                </a:tc>
                <a:tc>
                  <a:txBody>
                    <a:bodyPr/>
                    <a:lstStyle/>
                    <a:p>
                      <a:pPr algn="r" fontAlgn="ctr"/>
                      <a:r>
                        <a:rPr lang="en-US" sz="1050" b="0" i="0" u="none" strike="noStrike" dirty="0">
                          <a:solidFill>
                            <a:srgbClr val="000000"/>
                          </a:solidFill>
                          <a:latin typeface="Arial Narrow"/>
                        </a:rPr>
                        <a:t>Segmenting </a:t>
                      </a:r>
                      <a:r>
                        <a:rPr lang="en-US" sz="1050" b="0" i="0" u="none" strike="noStrike" dirty="0" err="1">
                          <a:solidFill>
                            <a:srgbClr val="000000"/>
                          </a:solidFill>
                          <a:latin typeface="Arial Narrow"/>
                        </a:rPr>
                        <a:t>Nonwords</a:t>
                      </a:r>
                      <a:r>
                        <a:rPr lang="en-US" sz="1050" b="0" i="0" u="none" strike="noStrike" dirty="0">
                          <a:solidFill>
                            <a:srgbClr val="000000"/>
                          </a:solidFill>
                          <a:latin typeface="Arial Narrow"/>
                        </a:rPr>
                        <a:t> (12-CTOPP)</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34</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1013</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39</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554</a:t>
                      </a:r>
                    </a:p>
                  </a:txBody>
                  <a:tcPr marL="6492" marR="6492" marT="6492"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41</a:t>
                      </a:r>
                    </a:p>
                  </a:txBody>
                  <a:tcPr marL="6492" marR="6492" marT="64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399</a:t>
                      </a:r>
                    </a:p>
                  </a:txBody>
                  <a:tcPr marL="6492" marR="6492" marT="6492" marB="0" anchor="ctr">
                    <a:lnL w="12700" cap="flat" cmpd="sng" algn="ctr">
                      <a:solidFill>
                        <a:srgbClr val="000000"/>
                      </a:solidFill>
                      <a:prstDash val="solid"/>
                      <a:round/>
                      <a:headEnd type="none" w="med" len="med"/>
                      <a:tailEnd type="none" w="med" len="med"/>
                    </a:lnL>
                    <a:lnR>
                      <a:noFill/>
                    </a:lnR>
                    <a:lnT>
                      <a:noFill/>
                    </a:lnT>
                    <a:lnB>
                      <a:noFill/>
                    </a:lnB>
                  </a:tcPr>
                </a:tc>
              </a:tr>
              <a:tr h="209368">
                <a:tc>
                  <a:txBody>
                    <a:bodyPr/>
                    <a:lstStyle/>
                    <a:p>
                      <a:pPr algn="l" fontAlgn="ctr"/>
                      <a:endParaRPr lang="en-US" sz="1400" b="1" i="0" u="none" strike="noStrike">
                        <a:solidFill>
                          <a:srgbClr val="000000"/>
                        </a:solidFill>
                        <a:latin typeface="Calibri"/>
                      </a:endParaRPr>
                    </a:p>
                  </a:txBody>
                  <a:tcPr marL="6492" marR="6492" marT="6492" marB="0" anchor="ctr">
                    <a:lnL>
                      <a:noFill/>
                    </a:lnL>
                    <a:lnR>
                      <a:noFill/>
                    </a:lnR>
                    <a:lnT>
                      <a:noFill/>
                    </a:lnT>
                    <a:lnB>
                      <a:noFill/>
                    </a:lnB>
                  </a:tcPr>
                </a:tc>
                <a:tc>
                  <a:txBody>
                    <a:bodyPr/>
                    <a:lstStyle/>
                    <a:p>
                      <a:pPr algn="r" fontAlgn="ctr"/>
                      <a:r>
                        <a:rPr lang="en-US" sz="1050" b="0" i="0" u="none" strike="noStrike" dirty="0">
                          <a:solidFill>
                            <a:srgbClr val="000000"/>
                          </a:solidFill>
                          <a:latin typeface="Arial Narrow"/>
                        </a:rPr>
                        <a:t>Blending </a:t>
                      </a:r>
                      <a:r>
                        <a:rPr lang="en-US" sz="1050" b="0" i="0" u="none" strike="noStrike" dirty="0" err="1">
                          <a:solidFill>
                            <a:srgbClr val="000000"/>
                          </a:solidFill>
                          <a:latin typeface="Arial Narrow"/>
                        </a:rPr>
                        <a:t>Nonwords</a:t>
                      </a:r>
                      <a:r>
                        <a:rPr lang="en-US" sz="1050" b="0" i="0" u="none" strike="noStrike" dirty="0">
                          <a:solidFill>
                            <a:srgbClr val="000000"/>
                          </a:solidFill>
                          <a:latin typeface="Arial Narrow"/>
                        </a:rPr>
                        <a:t> (10-CTOPP)</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27</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1041</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34</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477</a:t>
                      </a:r>
                    </a:p>
                  </a:txBody>
                  <a:tcPr marL="6492" marR="6492" marT="6492"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39</a:t>
                      </a:r>
                    </a:p>
                  </a:txBody>
                  <a:tcPr marL="6492" marR="6492" marT="64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306</a:t>
                      </a:r>
                    </a:p>
                  </a:txBody>
                  <a:tcPr marL="6492" marR="6492" marT="6492" marB="0" anchor="ctr">
                    <a:lnL w="12700" cap="flat" cmpd="sng" algn="ctr">
                      <a:solidFill>
                        <a:srgbClr val="000000"/>
                      </a:solidFill>
                      <a:prstDash val="solid"/>
                      <a:round/>
                      <a:headEnd type="none" w="med" len="med"/>
                      <a:tailEnd type="none" w="med" len="med"/>
                    </a:lnL>
                    <a:lnR>
                      <a:noFill/>
                    </a:lnR>
                    <a:lnT>
                      <a:noFill/>
                    </a:lnT>
                    <a:lnB>
                      <a:noFill/>
                    </a:lnB>
                  </a:tcPr>
                </a:tc>
              </a:tr>
              <a:tr h="209368">
                <a:tc>
                  <a:txBody>
                    <a:bodyPr/>
                    <a:lstStyle/>
                    <a:p>
                      <a:pPr algn="l" fontAlgn="ctr"/>
                      <a:r>
                        <a:rPr lang="en-US" sz="1400" b="1" i="0" u="none" strike="noStrike" dirty="0">
                          <a:solidFill>
                            <a:srgbClr val="000000"/>
                          </a:solidFill>
                          <a:latin typeface="Calibri"/>
                        </a:rPr>
                        <a:t>Long Term Memory</a:t>
                      </a:r>
                    </a:p>
                  </a:txBody>
                  <a:tcPr marL="6492" marR="6492" marT="6492" marB="0" anchor="ctr">
                    <a:lnL>
                      <a:noFill/>
                    </a:lnL>
                    <a:lnR>
                      <a:noFill/>
                    </a:lnR>
                    <a:lnT>
                      <a:noFill/>
                    </a:lnT>
                    <a:lnB>
                      <a:noFill/>
                    </a:lnB>
                  </a:tcPr>
                </a:tc>
                <a:tc>
                  <a:txBody>
                    <a:bodyPr/>
                    <a:lstStyle/>
                    <a:p>
                      <a:pPr algn="r" fontAlgn="ctr"/>
                      <a:r>
                        <a:rPr lang="en-US" sz="1050" b="0" i="0" u="none" strike="noStrike" dirty="0">
                          <a:solidFill>
                            <a:srgbClr val="000000"/>
                          </a:solidFill>
                          <a:latin typeface="Arial Narrow"/>
                        </a:rPr>
                        <a:t>Visual-Auditory Learning (2-COG)</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25</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4056</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30</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2272</a:t>
                      </a:r>
                    </a:p>
                  </a:txBody>
                  <a:tcPr marL="6492" marR="6492" marT="6492"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31</a:t>
                      </a:r>
                    </a:p>
                  </a:txBody>
                  <a:tcPr marL="6492" marR="6492" marT="64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1557</a:t>
                      </a:r>
                    </a:p>
                  </a:txBody>
                  <a:tcPr marL="6492" marR="6492" marT="6492" marB="0" anchor="ctr">
                    <a:lnL w="12700" cap="flat" cmpd="sng" algn="ctr">
                      <a:solidFill>
                        <a:srgbClr val="000000"/>
                      </a:solidFill>
                      <a:prstDash val="solid"/>
                      <a:round/>
                      <a:headEnd type="none" w="med" len="med"/>
                      <a:tailEnd type="none" w="med" len="med"/>
                    </a:lnL>
                    <a:lnR>
                      <a:noFill/>
                    </a:lnR>
                    <a:lnT>
                      <a:noFill/>
                    </a:lnT>
                    <a:lnB>
                      <a:noFill/>
                    </a:lnB>
                  </a:tcPr>
                </a:tc>
              </a:tr>
              <a:tr h="209368">
                <a:tc>
                  <a:txBody>
                    <a:bodyPr/>
                    <a:lstStyle/>
                    <a:p>
                      <a:pPr algn="l" fontAlgn="ctr"/>
                      <a:endParaRPr lang="en-US" sz="1400" b="1" i="0" u="none" strike="noStrike">
                        <a:solidFill>
                          <a:srgbClr val="000000"/>
                        </a:solidFill>
                        <a:latin typeface="Calibri"/>
                      </a:endParaRPr>
                    </a:p>
                  </a:txBody>
                  <a:tcPr marL="6492" marR="6492" marT="6492" marB="0" anchor="ctr">
                    <a:lnL>
                      <a:noFill/>
                    </a:lnL>
                    <a:lnR>
                      <a:noFill/>
                    </a:lnR>
                    <a:lnT>
                      <a:noFill/>
                    </a:lnT>
                    <a:lnB>
                      <a:noFill/>
                    </a:lnB>
                  </a:tcPr>
                </a:tc>
                <a:tc>
                  <a:txBody>
                    <a:bodyPr/>
                    <a:lstStyle/>
                    <a:p>
                      <a:pPr algn="r" fontAlgn="ctr"/>
                      <a:r>
                        <a:rPr lang="en-US" sz="1050" b="0" i="0" u="none" strike="noStrike" dirty="0">
                          <a:solidFill>
                            <a:srgbClr val="000000"/>
                          </a:solidFill>
                          <a:latin typeface="Arial Narrow"/>
                        </a:rPr>
                        <a:t>Retrieval Fluency (12-COG)</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14</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1369</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19</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739</a:t>
                      </a:r>
                    </a:p>
                  </a:txBody>
                  <a:tcPr marL="6492" marR="6492" marT="6492"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21</a:t>
                      </a:r>
                    </a:p>
                  </a:txBody>
                  <a:tcPr marL="6492" marR="6492" marT="64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454</a:t>
                      </a:r>
                    </a:p>
                  </a:txBody>
                  <a:tcPr marL="6492" marR="6492" marT="6492" marB="0" anchor="ctr">
                    <a:lnL w="12700" cap="flat" cmpd="sng" algn="ctr">
                      <a:solidFill>
                        <a:srgbClr val="000000"/>
                      </a:solidFill>
                      <a:prstDash val="solid"/>
                      <a:round/>
                      <a:headEnd type="none" w="med" len="med"/>
                      <a:tailEnd type="none" w="med" len="med"/>
                    </a:lnL>
                    <a:lnR>
                      <a:noFill/>
                    </a:lnR>
                    <a:lnT>
                      <a:noFill/>
                    </a:lnT>
                    <a:lnB>
                      <a:noFill/>
                    </a:lnB>
                  </a:tcPr>
                </a:tc>
              </a:tr>
              <a:tr h="209368">
                <a:tc>
                  <a:txBody>
                    <a:bodyPr/>
                    <a:lstStyle/>
                    <a:p>
                      <a:pPr algn="l" fontAlgn="ctr"/>
                      <a:r>
                        <a:rPr lang="en-US" sz="1400" b="1" i="0" u="none" strike="noStrike" dirty="0">
                          <a:solidFill>
                            <a:srgbClr val="000000"/>
                          </a:solidFill>
                          <a:latin typeface="Calibri"/>
                        </a:rPr>
                        <a:t>Working Memory</a:t>
                      </a:r>
                    </a:p>
                  </a:txBody>
                  <a:tcPr marL="6492" marR="6492" marT="6492" marB="0" anchor="ctr">
                    <a:lnL>
                      <a:noFill/>
                    </a:lnL>
                    <a:lnR>
                      <a:noFill/>
                    </a:lnR>
                    <a:lnT>
                      <a:noFill/>
                    </a:lnT>
                    <a:lnB>
                      <a:noFill/>
                    </a:lnB>
                  </a:tcPr>
                </a:tc>
                <a:tc>
                  <a:txBody>
                    <a:bodyPr/>
                    <a:lstStyle/>
                    <a:p>
                      <a:pPr algn="r" fontAlgn="ctr"/>
                      <a:r>
                        <a:rPr lang="en-US" sz="1050" b="0" i="0" u="none" strike="noStrike" dirty="0">
                          <a:solidFill>
                            <a:srgbClr val="000000"/>
                          </a:solidFill>
                          <a:latin typeface="Arial Narrow"/>
                        </a:rPr>
                        <a:t>Numbers Reversed (7-COG)</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18</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4055</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23</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2268</a:t>
                      </a:r>
                    </a:p>
                  </a:txBody>
                  <a:tcPr marL="6492" marR="6492" marT="6492"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25</a:t>
                      </a:r>
                    </a:p>
                  </a:txBody>
                  <a:tcPr marL="6492" marR="6492" marT="64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1445</a:t>
                      </a:r>
                    </a:p>
                  </a:txBody>
                  <a:tcPr marL="6492" marR="6492" marT="6492" marB="0" anchor="ctr">
                    <a:lnL w="12700" cap="flat" cmpd="sng" algn="ctr">
                      <a:solidFill>
                        <a:srgbClr val="000000"/>
                      </a:solidFill>
                      <a:prstDash val="solid"/>
                      <a:round/>
                      <a:headEnd type="none" w="med" len="med"/>
                      <a:tailEnd type="none" w="med" len="med"/>
                    </a:lnL>
                    <a:lnR>
                      <a:noFill/>
                    </a:lnR>
                    <a:lnT>
                      <a:noFill/>
                    </a:lnT>
                    <a:lnB>
                      <a:noFill/>
                    </a:lnB>
                  </a:tcPr>
                </a:tc>
              </a:tr>
              <a:tr h="209368">
                <a:tc>
                  <a:txBody>
                    <a:bodyPr/>
                    <a:lstStyle/>
                    <a:p>
                      <a:pPr algn="l" fontAlgn="ctr"/>
                      <a:endParaRPr lang="en-US" sz="1400" b="1" i="0" u="none" strike="noStrike">
                        <a:solidFill>
                          <a:srgbClr val="000000"/>
                        </a:solidFill>
                        <a:latin typeface="Calibri"/>
                      </a:endParaRPr>
                    </a:p>
                  </a:txBody>
                  <a:tcPr marL="6492" marR="6492" marT="6492" marB="0" anchor="ctr">
                    <a:lnL>
                      <a:noFill/>
                    </a:lnL>
                    <a:lnR>
                      <a:noFill/>
                    </a:lnR>
                    <a:lnT>
                      <a:noFill/>
                    </a:lnT>
                    <a:lnB>
                      <a:noFill/>
                    </a:lnB>
                  </a:tcPr>
                </a:tc>
                <a:tc>
                  <a:txBody>
                    <a:bodyPr/>
                    <a:lstStyle/>
                    <a:p>
                      <a:pPr algn="r" fontAlgn="ctr"/>
                      <a:r>
                        <a:rPr lang="en-US" sz="1050" b="0" i="0" u="none" strike="noStrike" dirty="0">
                          <a:solidFill>
                            <a:srgbClr val="000000"/>
                          </a:solidFill>
                          <a:latin typeface="Arial Narrow"/>
                        </a:rPr>
                        <a:t>Auditory Work Memory (9-COG)</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16</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2079</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25</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1004</a:t>
                      </a:r>
                    </a:p>
                  </a:txBody>
                  <a:tcPr marL="6492" marR="6492" marT="6492"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30</a:t>
                      </a:r>
                    </a:p>
                  </a:txBody>
                  <a:tcPr marL="6492" marR="6492" marT="64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560</a:t>
                      </a:r>
                    </a:p>
                  </a:txBody>
                  <a:tcPr marL="6492" marR="6492" marT="6492" marB="0" anchor="ctr">
                    <a:lnL w="12700" cap="flat" cmpd="sng" algn="ctr">
                      <a:solidFill>
                        <a:srgbClr val="000000"/>
                      </a:solidFill>
                      <a:prstDash val="solid"/>
                      <a:round/>
                      <a:headEnd type="none" w="med" len="med"/>
                      <a:tailEnd type="none" w="med" len="med"/>
                    </a:lnL>
                    <a:lnR>
                      <a:noFill/>
                    </a:lnR>
                    <a:lnT>
                      <a:noFill/>
                    </a:lnT>
                    <a:lnB>
                      <a:noFill/>
                    </a:lnB>
                  </a:tcPr>
                </a:tc>
              </a:tr>
              <a:tr h="209368">
                <a:tc>
                  <a:txBody>
                    <a:bodyPr/>
                    <a:lstStyle/>
                    <a:p>
                      <a:pPr algn="l" fontAlgn="ctr"/>
                      <a:endParaRPr lang="en-US" sz="1400" b="1" i="0" u="none" strike="noStrike">
                        <a:solidFill>
                          <a:srgbClr val="000000"/>
                        </a:solidFill>
                        <a:latin typeface="Calibri"/>
                      </a:endParaRPr>
                    </a:p>
                  </a:txBody>
                  <a:tcPr marL="6492" marR="6492" marT="6492" marB="0" anchor="ctr">
                    <a:lnL>
                      <a:noFill/>
                    </a:lnL>
                    <a:lnR>
                      <a:noFill/>
                    </a:lnR>
                    <a:lnT>
                      <a:noFill/>
                    </a:lnT>
                    <a:lnB>
                      <a:noFill/>
                    </a:lnB>
                  </a:tcPr>
                </a:tc>
                <a:tc>
                  <a:txBody>
                    <a:bodyPr/>
                    <a:lstStyle/>
                    <a:p>
                      <a:pPr algn="r" fontAlgn="ctr"/>
                      <a:r>
                        <a:rPr lang="en-US" sz="1050" b="0" i="0" u="none" strike="noStrike" dirty="0">
                          <a:solidFill>
                            <a:srgbClr val="000000"/>
                          </a:solidFill>
                          <a:latin typeface="Arial Narrow"/>
                        </a:rPr>
                        <a:t>Working Memory (WM-C)</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19</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1724</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24</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1032</a:t>
                      </a:r>
                    </a:p>
                  </a:txBody>
                  <a:tcPr marL="6492" marR="6492" marT="6492"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25</a:t>
                      </a:r>
                    </a:p>
                  </a:txBody>
                  <a:tcPr marL="6492" marR="6492" marT="64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543</a:t>
                      </a:r>
                    </a:p>
                  </a:txBody>
                  <a:tcPr marL="6492" marR="6492" marT="6492" marB="0" anchor="ctr">
                    <a:lnL w="12700" cap="flat" cmpd="sng" algn="ctr">
                      <a:solidFill>
                        <a:srgbClr val="000000"/>
                      </a:solidFill>
                      <a:prstDash val="solid"/>
                      <a:round/>
                      <a:headEnd type="none" w="med" len="med"/>
                      <a:tailEnd type="none" w="med" len="med"/>
                    </a:lnL>
                    <a:lnR>
                      <a:noFill/>
                    </a:lnR>
                    <a:lnT>
                      <a:noFill/>
                    </a:lnT>
                    <a:lnB>
                      <a:noFill/>
                    </a:lnB>
                  </a:tcPr>
                </a:tc>
              </a:tr>
              <a:tr h="219835">
                <a:tc>
                  <a:txBody>
                    <a:bodyPr/>
                    <a:lstStyle/>
                    <a:p>
                      <a:pPr algn="l" fontAlgn="ctr"/>
                      <a:r>
                        <a:rPr lang="en-US" sz="1400" b="1" i="0" u="none" strike="noStrike" dirty="0">
                          <a:solidFill>
                            <a:srgbClr val="000000"/>
                          </a:solidFill>
                          <a:latin typeface="Calibri"/>
                        </a:rPr>
                        <a:t>Visual Processing</a:t>
                      </a:r>
                    </a:p>
                  </a:txBody>
                  <a:tcPr marL="6492" marR="6492" marT="6492" marB="0" anchor="ctr">
                    <a:lnL>
                      <a:noFill/>
                    </a:lnL>
                    <a:lnR>
                      <a:noFill/>
                    </a:lnR>
                    <a:lnT>
                      <a:noFill/>
                    </a:lnT>
                    <a:lnB>
                      <a:noFill/>
                    </a:lnB>
                  </a:tcPr>
                </a:tc>
                <a:tc>
                  <a:txBody>
                    <a:bodyPr/>
                    <a:lstStyle/>
                    <a:p>
                      <a:pPr algn="r" fontAlgn="ctr"/>
                      <a:r>
                        <a:rPr lang="en-US" sz="1050" b="0" i="0" u="none" strike="noStrike" dirty="0">
                          <a:solidFill>
                            <a:srgbClr val="000000"/>
                          </a:solidFill>
                          <a:latin typeface="Arial Narrow"/>
                        </a:rPr>
                        <a:t>Spatial Relations (3-COG)</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16</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4034</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23</a:t>
                      </a:r>
                    </a:p>
                  </a:txBody>
                  <a:tcPr marL="6492" marR="6492" marT="6492" marB="0" anchor="ctr">
                    <a:lnL>
                      <a:noFill/>
                    </a:lnL>
                    <a:lnR>
                      <a:noFill/>
                    </a:lnR>
                    <a:lnT>
                      <a:noFill/>
                    </a:lnT>
                    <a:lnB>
                      <a:noFill/>
                    </a:lnB>
                  </a:tcPr>
                </a:tc>
                <a:tc>
                  <a:txBody>
                    <a:bodyPr/>
                    <a:lstStyle/>
                    <a:p>
                      <a:pPr algn="ctr" fontAlgn="ctr"/>
                      <a:r>
                        <a:rPr lang="en-US" sz="1400" b="1" i="0" u="none" strike="noStrike">
                          <a:solidFill>
                            <a:srgbClr val="000000"/>
                          </a:solidFill>
                          <a:latin typeface="Arial"/>
                        </a:rPr>
                        <a:t>1559</a:t>
                      </a:r>
                    </a:p>
                  </a:txBody>
                  <a:tcPr marL="6492" marR="6492" marT="6492"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25</a:t>
                      </a:r>
                    </a:p>
                  </a:txBody>
                  <a:tcPr marL="6492" marR="6492" marT="64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400" b="1" i="0" u="none" strike="noStrike" dirty="0">
                          <a:solidFill>
                            <a:srgbClr val="000000"/>
                          </a:solidFill>
                          <a:latin typeface="Arial"/>
                        </a:rPr>
                        <a:t>898</a:t>
                      </a:r>
                    </a:p>
                  </a:txBody>
                  <a:tcPr marL="6492" marR="6492" marT="6492" marB="0" anchor="ctr">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753600" cy="7315200"/>
          </a:xfrm>
          <a:prstGeom prst="rect">
            <a:avLst/>
          </a:prstGeom>
          <a:noFill/>
          <a:ln w="9525">
            <a:noFill/>
            <a:miter lim="800000"/>
            <a:headEnd/>
            <a:tailEnd/>
          </a:ln>
          <a:effectLst/>
        </p:spPr>
      </p:pic>
      <p:graphicFrame>
        <p:nvGraphicFramePr>
          <p:cNvPr id="3" name="Table 2"/>
          <p:cNvGraphicFramePr>
            <a:graphicFrameLocks noGrp="1"/>
          </p:cNvGraphicFramePr>
          <p:nvPr/>
        </p:nvGraphicFramePr>
        <p:xfrm>
          <a:off x="838200" y="685800"/>
          <a:ext cx="7696202" cy="5636837"/>
        </p:xfrm>
        <a:graphic>
          <a:graphicData uri="http://schemas.openxmlformats.org/drawingml/2006/table">
            <a:tbl>
              <a:tblPr/>
              <a:tblGrid>
                <a:gridCol w="1609897"/>
                <a:gridCol w="2123903"/>
                <a:gridCol w="939374"/>
                <a:gridCol w="554520"/>
                <a:gridCol w="626071"/>
                <a:gridCol w="608183"/>
                <a:gridCol w="608183"/>
                <a:gridCol w="626071"/>
              </a:tblGrid>
              <a:tr h="850558">
                <a:tc gridSpan="8">
                  <a:txBody>
                    <a:bodyPr/>
                    <a:lstStyle/>
                    <a:p>
                      <a:pPr algn="l" fontAlgn="b"/>
                      <a:r>
                        <a:rPr lang="en-US" sz="2800" b="1" i="0" u="none" strike="noStrike" dirty="0">
                          <a:solidFill>
                            <a:srgbClr val="000000"/>
                          </a:solidFill>
                          <a:latin typeface="Calibri"/>
                        </a:rPr>
                        <a:t>LearningRx Results: Students Previously Diagnosed </a:t>
                      </a:r>
                      <a:r>
                        <a:rPr lang="en-US" sz="2800" b="1" i="0" u="none" strike="noStrike" dirty="0" smtClean="0">
                          <a:solidFill>
                            <a:srgbClr val="000000"/>
                          </a:solidFill>
                          <a:latin typeface="Calibri"/>
                        </a:rPr>
                        <a:t>within the Autistic Spectrum</a:t>
                      </a:r>
                      <a:endParaRPr lang="en-US" sz="2800" b="1" i="0" u="none" strike="noStrike" dirty="0">
                        <a:solidFill>
                          <a:srgbClr val="000000"/>
                        </a:solidFill>
                        <a:latin typeface="Calibri"/>
                      </a:endParaRPr>
                    </a:p>
                  </a:txBody>
                  <a:tcPr marL="7726" marR="7726" marT="772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29095">
                <a:tc>
                  <a:txBody>
                    <a:bodyPr/>
                    <a:lstStyle/>
                    <a:p>
                      <a:pPr algn="l" fontAlgn="b"/>
                      <a:r>
                        <a:rPr lang="en-US" sz="1400" b="1" i="0" u="none" strike="noStrike" dirty="0">
                          <a:solidFill>
                            <a:srgbClr val="000000"/>
                          </a:solidFill>
                          <a:latin typeface="Calibri"/>
                        </a:rPr>
                        <a:t>Completed training between 2004-2009</a:t>
                      </a:r>
                    </a:p>
                  </a:txBody>
                  <a:tcPr marL="7726" marR="7726" marT="7726" marB="0" anchor="b">
                    <a:lnL>
                      <a:noFill/>
                    </a:lnL>
                    <a:lnR>
                      <a:noFill/>
                    </a:lnR>
                    <a:lnT>
                      <a:noFill/>
                    </a:lnT>
                    <a:lnB>
                      <a:noFill/>
                    </a:lnB>
                  </a:tcPr>
                </a:tc>
                <a:tc>
                  <a:txBody>
                    <a:bodyPr/>
                    <a:lstStyle/>
                    <a:p>
                      <a:pPr algn="l" fontAlgn="b"/>
                      <a:endParaRPr lang="en-US" sz="1400" b="1" i="0" u="none" strike="noStrike" dirty="0">
                        <a:solidFill>
                          <a:srgbClr val="000000"/>
                        </a:solidFill>
                        <a:latin typeface="Calibri"/>
                      </a:endParaRPr>
                    </a:p>
                  </a:txBody>
                  <a:tcPr marL="7726" marR="7726" marT="7726" marB="0" anchor="b">
                    <a:lnL>
                      <a:noFill/>
                    </a:lnL>
                    <a:lnR>
                      <a:noFill/>
                    </a:lnR>
                    <a:lnT>
                      <a:noFill/>
                    </a:lnT>
                    <a:lnB>
                      <a:noFill/>
                    </a:lnB>
                  </a:tcPr>
                </a:tc>
                <a:tc gridSpan="2">
                  <a:txBody>
                    <a:bodyPr/>
                    <a:lstStyle/>
                    <a:p>
                      <a:pPr algn="ctr" fontAlgn="b"/>
                      <a:r>
                        <a:rPr lang="en-US" sz="1400" b="1" i="0" u="none" strike="noStrike" dirty="0">
                          <a:solidFill>
                            <a:srgbClr val="000000"/>
                          </a:solidFill>
                          <a:latin typeface="Calibri"/>
                        </a:rPr>
                        <a:t>All Scores </a:t>
                      </a:r>
                    </a:p>
                  </a:txBody>
                  <a:tcPr marL="7726" marR="7726" marT="7726" marB="0" anchor="b">
                    <a:lnL>
                      <a:noFill/>
                    </a:lnL>
                    <a:lnR>
                      <a:noFill/>
                    </a:lnR>
                    <a:lnT>
                      <a:noFill/>
                    </a:lnT>
                    <a:lnB>
                      <a:noFill/>
                    </a:lnB>
                  </a:tcPr>
                </a:tc>
                <a:tc hMerge="1">
                  <a:txBody>
                    <a:bodyPr/>
                    <a:lstStyle/>
                    <a:p>
                      <a:endParaRPr lang="en-US"/>
                    </a:p>
                  </a:txBody>
                  <a:tcPr/>
                </a:tc>
                <a:tc gridSpan="2">
                  <a:txBody>
                    <a:bodyPr/>
                    <a:lstStyle/>
                    <a:p>
                      <a:pPr algn="ctr" fontAlgn="b"/>
                      <a:r>
                        <a:rPr lang="en-US" sz="1400" b="1" i="0" u="none" strike="noStrike">
                          <a:solidFill>
                            <a:srgbClr val="000000"/>
                          </a:solidFill>
                          <a:latin typeface="Calibri"/>
                        </a:rPr>
                        <a:t>Lowest 50%</a:t>
                      </a:r>
                    </a:p>
                  </a:txBody>
                  <a:tcPr marL="7726" marR="7726" marT="7726" marB="0" anchor="b">
                    <a:lnL>
                      <a:noFill/>
                    </a:lnL>
                    <a:lnR>
                      <a:noFill/>
                    </a:lnR>
                    <a:lnT>
                      <a:noFill/>
                    </a:lnT>
                    <a:lnB>
                      <a:noFill/>
                    </a:lnB>
                  </a:tcPr>
                </a:tc>
                <a:tc hMerge="1">
                  <a:txBody>
                    <a:bodyPr/>
                    <a:lstStyle/>
                    <a:p>
                      <a:endParaRPr lang="en-US"/>
                    </a:p>
                  </a:txBody>
                  <a:tcPr/>
                </a:tc>
                <a:tc gridSpan="2">
                  <a:txBody>
                    <a:bodyPr/>
                    <a:lstStyle/>
                    <a:p>
                      <a:pPr algn="ctr" fontAlgn="b"/>
                      <a:r>
                        <a:rPr lang="en-US" sz="1400" b="1" i="0" u="none" strike="noStrike">
                          <a:solidFill>
                            <a:srgbClr val="000000"/>
                          </a:solidFill>
                          <a:latin typeface="Calibri"/>
                        </a:rPr>
                        <a:t>Lowest 25%</a:t>
                      </a:r>
                    </a:p>
                  </a:txBody>
                  <a:tcPr marL="7726" marR="7726" marT="7726" marB="0" anchor="b">
                    <a:lnL>
                      <a:noFill/>
                    </a:lnL>
                    <a:lnR>
                      <a:noFill/>
                    </a:lnR>
                    <a:lnT>
                      <a:noFill/>
                    </a:lnT>
                    <a:lnB>
                      <a:noFill/>
                    </a:lnB>
                  </a:tcPr>
                </a:tc>
                <a:tc hMerge="1">
                  <a:txBody>
                    <a:bodyPr/>
                    <a:lstStyle/>
                    <a:p>
                      <a:endParaRPr lang="en-US"/>
                    </a:p>
                  </a:txBody>
                  <a:tcPr/>
                </a:tc>
              </a:tr>
              <a:tr h="429095">
                <a:tc>
                  <a:txBody>
                    <a:bodyPr/>
                    <a:lstStyle/>
                    <a:p>
                      <a:pPr algn="l" fontAlgn="ctr"/>
                      <a:r>
                        <a:rPr lang="en-US" sz="1400" b="1" i="0" u="none" strike="noStrike">
                          <a:solidFill>
                            <a:srgbClr val="000000"/>
                          </a:solidFill>
                          <a:latin typeface="Calibri"/>
                        </a:rPr>
                        <a:t>Skill Tested</a:t>
                      </a:r>
                    </a:p>
                  </a:txBody>
                  <a:tcPr marL="7726" marR="7726" marT="772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en-US" sz="1400" b="1" i="0" u="none" strike="noStrike">
                          <a:solidFill>
                            <a:srgbClr val="000000"/>
                          </a:solidFill>
                          <a:latin typeface="Calibri"/>
                        </a:rPr>
                        <a:t>Test Used (Pre and Post)</a:t>
                      </a:r>
                    </a:p>
                  </a:txBody>
                  <a:tcPr marL="7726" marR="7726" marT="772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Calibri"/>
                        </a:rPr>
                        <a:t>%tile Gain</a:t>
                      </a:r>
                    </a:p>
                  </a:txBody>
                  <a:tcPr marL="7726" marR="7726" marT="772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Calibri"/>
                        </a:rPr>
                        <a:t>Client Count</a:t>
                      </a:r>
                    </a:p>
                  </a:txBody>
                  <a:tcPr marL="7726" marR="7726" marT="772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Calibri"/>
                        </a:rPr>
                        <a:t>%tile Gain</a:t>
                      </a:r>
                    </a:p>
                  </a:txBody>
                  <a:tcPr marL="7726" marR="7726" marT="772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Calibri"/>
                        </a:rPr>
                        <a:t>Client Count</a:t>
                      </a:r>
                    </a:p>
                  </a:txBody>
                  <a:tcPr marL="7726" marR="7726" marT="772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%tile Gain</a:t>
                      </a:r>
                    </a:p>
                  </a:txBody>
                  <a:tcPr marL="7726" marR="7726" marT="772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Client Count</a:t>
                      </a:r>
                    </a:p>
                  </a:txBody>
                  <a:tcPr marL="7726" marR="7726" marT="7726" marB="0" anchor="ctr">
                    <a:lnL>
                      <a:noFill/>
                    </a:lnL>
                    <a:lnR>
                      <a:noFill/>
                    </a:lnR>
                    <a:lnT>
                      <a:noFill/>
                    </a:lnT>
                    <a:lnB w="12700" cap="flat" cmpd="sng" algn="ctr">
                      <a:solidFill>
                        <a:srgbClr val="000000"/>
                      </a:solidFill>
                      <a:prstDash val="solid"/>
                      <a:round/>
                      <a:headEnd type="none" w="med" len="med"/>
                      <a:tailEnd type="none" w="med" len="med"/>
                    </a:lnB>
                  </a:tcPr>
                </a:tc>
              </a:tr>
              <a:tr h="228355">
                <a:tc>
                  <a:txBody>
                    <a:bodyPr/>
                    <a:lstStyle/>
                    <a:p>
                      <a:pPr algn="l" fontAlgn="ctr"/>
                      <a:r>
                        <a:rPr lang="en-US" sz="1400" b="1" i="0" u="none" strike="noStrike">
                          <a:solidFill>
                            <a:srgbClr val="000000"/>
                          </a:solidFill>
                          <a:latin typeface="Calibri"/>
                        </a:rPr>
                        <a:t>IQ (Composite Score)</a:t>
                      </a:r>
                    </a:p>
                  </a:txBody>
                  <a:tcPr marL="7726" marR="7726" marT="7726"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en-US" sz="1100" b="0" i="0" u="none" strike="noStrike">
                          <a:solidFill>
                            <a:srgbClr val="000000"/>
                          </a:solidFill>
                          <a:latin typeface="Calibri"/>
                        </a:rPr>
                        <a:t>GIA (Std) (GIA-C)</a:t>
                      </a:r>
                    </a:p>
                  </a:txBody>
                  <a:tcPr marL="7726" marR="7726" marT="7726"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400" b="1" i="0" u="none" strike="noStrike">
                          <a:solidFill>
                            <a:srgbClr val="000000"/>
                          </a:solidFill>
                          <a:latin typeface="Calibri"/>
                        </a:rPr>
                        <a:t>27</a:t>
                      </a:r>
                    </a:p>
                  </a:txBody>
                  <a:tcPr marL="7726" marR="7726" marT="772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400" b="1" i="0" u="none" strike="noStrike">
                          <a:solidFill>
                            <a:srgbClr val="000000"/>
                          </a:solidFill>
                          <a:latin typeface="Calibri"/>
                        </a:rPr>
                        <a:t>160</a:t>
                      </a:r>
                    </a:p>
                  </a:txBody>
                  <a:tcPr marL="7726" marR="7726" marT="772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400" b="1" i="0" u="none" strike="noStrike">
                          <a:solidFill>
                            <a:srgbClr val="000000"/>
                          </a:solidFill>
                          <a:latin typeface="Calibri"/>
                        </a:rPr>
                        <a:t>30</a:t>
                      </a:r>
                    </a:p>
                  </a:txBody>
                  <a:tcPr marL="7726" marR="7726" marT="772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400" b="1" i="0" u="none" strike="noStrike" dirty="0">
                          <a:solidFill>
                            <a:srgbClr val="000000"/>
                          </a:solidFill>
                          <a:latin typeface="Calibri"/>
                        </a:rPr>
                        <a:t>104</a:t>
                      </a:r>
                    </a:p>
                  </a:txBody>
                  <a:tcPr marL="7726" marR="7726" marT="7726"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400" b="1" i="0" u="none" strike="noStrike" dirty="0">
                          <a:solidFill>
                            <a:srgbClr val="000000"/>
                          </a:solidFill>
                          <a:latin typeface="Calibri"/>
                        </a:rPr>
                        <a:t>25</a:t>
                      </a:r>
                    </a:p>
                  </a:txBody>
                  <a:tcPr marL="7726" marR="7726" marT="77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ctr" fontAlgn="ctr"/>
                      <a:r>
                        <a:rPr lang="en-US" sz="1400" b="1" i="0" u="none" strike="noStrike">
                          <a:solidFill>
                            <a:srgbClr val="000000"/>
                          </a:solidFill>
                          <a:latin typeface="Calibri"/>
                        </a:rPr>
                        <a:t>53</a:t>
                      </a:r>
                    </a:p>
                  </a:txBody>
                  <a:tcPr marL="7726" marR="7726" marT="7726"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228355">
                <a:tc>
                  <a:txBody>
                    <a:bodyPr/>
                    <a:lstStyle/>
                    <a:p>
                      <a:pPr algn="l" fontAlgn="ctr"/>
                      <a:r>
                        <a:rPr lang="en-US" sz="1400" b="1" i="0" u="none" strike="noStrike">
                          <a:solidFill>
                            <a:srgbClr val="000000"/>
                          </a:solidFill>
                          <a:latin typeface="Calibri"/>
                        </a:rPr>
                        <a:t>Logic &amp; Reasoning</a:t>
                      </a:r>
                    </a:p>
                  </a:txBody>
                  <a:tcPr marL="7726" marR="7726" marT="77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100" b="0" i="0" u="none" strike="noStrike">
                          <a:solidFill>
                            <a:srgbClr val="000000"/>
                          </a:solidFill>
                          <a:latin typeface="Calibri"/>
                        </a:rPr>
                        <a:t>Concept Formation (5-COG)</a:t>
                      </a:r>
                    </a:p>
                  </a:txBody>
                  <a:tcPr marL="7726" marR="7726" marT="772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1" i="0" u="none" strike="noStrike">
                          <a:solidFill>
                            <a:srgbClr val="000000"/>
                          </a:solidFill>
                          <a:latin typeface="Calibri"/>
                        </a:rPr>
                        <a:t>19</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455</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21</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252</a:t>
                      </a:r>
                    </a:p>
                  </a:txBody>
                  <a:tcPr marL="7726" marR="7726" marT="77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dirty="0">
                          <a:solidFill>
                            <a:srgbClr val="000000"/>
                          </a:solidFill>
                          <a:latin typeface="Calibri"/>
                        </a:rPr>
                        <a:t>21</a:t>
                      </a:r>
                    </a:p>
                  </a:txBody>
                  <a:tcPr marL="7726" marR="7726" marT="77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a:solidFill>
                            <a:srgbClr val="000000"/>
                          </a:solidFill>
                          <a:latin typeface="Calibri"/>
                        </a:rPr>
                        <a:t>177</a:t>
                      </a:r>
                    </a:p>
                  </a:txBody>
                  <a:tcPr marL="7726" marR="7726" marT="7726" marB="0" anchor="ctr">
                    <a:lnL w="12700" cap="flat" cmpd="sng" algn="ctr">
                      <a:solidFill>
                        <a:srgbClr val="000000"/>
                      </a:solidFill>
                      <a:prstDash val="solid"/>
                      <a:round/>
                      <a:headEnd type="none" w="med" len="med"/>
                      <a:tailEnd type="none" w="med" len="med"/>
                    </a:lnL>
                    <a:lnR>
                      <a:noFill/>
                    </a:lnR>
                    <a:lnT>
                      <a:noFill/>
                    </a:lnT>
                    <a:lnB>
                      <a:noFill/>
                    </a:lnB>
                  </a:tcPr>
                </a:tc>
              </a:tr>
              <a:tr h="228355">
                <a:tc>
                  <a:txBody>
                    <a:bodyPr/>
                    <a:lstStyle/>
                    <a:p>
                      <a:pPr algn="l" fontAlgn="ctr"/>
                      <a:r>
                        <a:rPr lang="en-US" sz="1400" b="1" i="0" u="none" strike="noStrike">
                          <a:solidFill>
                            <a:srgbClr val="000000"/>
                          </a:solidFill>
                          <a:latin typeface="Calibri"/>
                        </a:rPr>
                        <a:t> </a:t>
                      </a:r>
                    </a:p>
                  </a:txBody>
                  <a:tcPr marL="7726" marR="7726" marT="77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100" b="0" i="0" u="none" strike="noStrike" dirty="0">
                          <a:solidFill>
                            <a:srgbClr val="000000"/>
                          </a:solidFill>
                          <a:latin typeface="Calibri"/>
                        </a:rPr>
                        <a:t>Analysis-Synthesis (15-COG)</a:t>
                      </a:r>
                    </a:p>
                  </a:txBody>
                  <a:tcPr marL="7726" marR="7726" marT="772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1" i="0" u="none" strike="noStrike">
                          <a:solidFill>
                            <a:srgbClr val="000000"/>
                          </a:solidFill>
                          <a:latin typeface="Calibri"/>
                        </a:rPr>
                        <a:t>16</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28</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26</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13</a:t>
                      </a:r>
                    </a:p>
                  </a:txBody>
                  <a:tcPr marL="7726" marR="7726" marT="77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dirty="0">
                          <a:solidFill>
                            <a:srgbClr val="000000"/>
                          </a:solidFill>
                          <a:latin typeface="Calibri"/>
                        </a:rPr>
                        <a:t>28</a:t>
                      </a:r>
                    </a:p>
                  </a:txBody>
                  <a:tcPr marL="7726" marR="7726" marT="77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a:solidFill>
                            <a:srgbClr val="000000"/>
                          </a:solidFill>
                          <a:latin typeface="Calibri"/>
                        </a:rPr>
                        <a:t>10</a:t>
                      </a:r>
                    </a:p>
                  </a:txBody>
                  <a:tcPr marL="7726" marR="7726" marT="7726" marB="0" anchor="ctr">
                    <a:lnL w="12700" cap="flat" cmpd="sng" algn="ctr">
                      <a:solidFill>
                        <a:srgbClr val="000000"/>
                      </a:solidFill>
                      <a:prstDash val="solid"/>
                      <a:round/>
                      <a:headEnd type="none" w="med" len="med"/>
                      <a:tailEnd type="none" w="med" len="med"/>
                    </a:lnL>
                    <a:lnR>
                      <a:noFill/>
                    </a:lnR>
                    <a:lnT>
                      <a:noFill/>
                    </a:lnT>
                    <a:lnB>
                      <a:noFill/>
                    </a:lnB>
                  </a:tcPr>
                </a:tc>
              </a:tr>
              <a:tr h="228355">
                <a:tc>
                  <a:txBody>
                    <a:bodyPr/>
                    <a:lstStyle/>
                    <a:p>
                      <a:pPr algn="l" fontAlgn="ctr"/>
                      <a:r>
                        <a:rPr lang="en-US" sz="1400" b="1" i="0" u="none" strike="noStrike">
                          <a:solidFill>
                            <a:srgbClr val="000000"/>
                          </a:solidFill>
                          <a:latin typeface="Calibri"/>
                        </a:rPr>
                        <a:t>Processing Speed</a:t>
                      </a:r>
                    </a:p>
                  </a:txBody>
                  <a:tcPr marL="7726" marR="7726" marT="77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100" b="0" i="0" u="none" strike="noStrike">
                          <a:solidFill>
                            <a:srgbClr val="000000"/>
                          </a:solidFill>
                          <a:latin typeface="Calibri"/>
                        </a:rPr>
                        <a:t>Pair Cancellation (20-COG)</a:t>
                      </a:r>
                    </a:p>
                  </a:txBody>
                  <a:tcPr marL="7726" marR="7726" marT="772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1" i="0" u="none" strike="noStrike">
                          <a:solidFill>
                            <a:srgbClr val="000000"/>
                          </a:solidFill>
                          <a:latin typeface="Calibri"/>
                        </a:rPr>
                        <a:t>22</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376</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25</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229</a:t>
                      </a:r>
                    </a:p>
                  </a:txBody>
                  <a:tcPr marL="7726" marR="7726" marT="77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Calibri"/>
                        </a:rPr>
                        <a:t>26</a:t>
                      </a:r>
                    </a:p>
                  </a:txBody>
                  <a:tcPr marL="7726" marR="7726" marT="77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Calibri"/>
                        </a:rPr>
                        <a:t>145</a:t>
                      </a:r>
                    </a:p>
                  </a:txBody>
                  <a:tcPr marL="7726" marR="7726" marT="7726" marB="0" anchor="ctr">
                    <a:lnL w="12700" cap="flat" cmpd="sng" algn="ctr">
                      <a:solidFill>
                        <a:srgbClr val="000000"/>
                      </a:solidFill>
                      <a:prstDash val="solid"/>
                      <a:round/>
                      <a:headEnd type="none" w="med" len="med"/>
                      <a:tailEnd type="none" w="med" len="med"/>
                    </a:lnL>
                    <a:lnR>
                      <a:noFill/>
                    </a:lnR>
                    <a:lnT>
                      <a:noFill/>
                    </a:lnT>
                    <a:lnB>
                      <a:noFill/>
                    </a:lnB>
                  </a:tcPr>
                </a:tc>
              </a:tr>
              <a:tr h="228355">
                <a:tc>
                  <a:txBody>
                    <a:bodyPr/>
                    <a:lstStyle/>
                    <a:p>
                      <a:pPr algn="l" fontAlgn="ctr"/>
                      <a:r>
                        <a:rPr lang="en-US" sz="1400" b="1" i="0" u="none" strike="noStrike">
                          <a:solidFill>
                            <a:srgbClr val="000000"/>
                          </a:solidFill>
                          <a:latin typeface="Calibri"/>
                        </a:rPr>
                        <a:t> </a:t>
                      </a:r>
                    </a:p>
                  </a:txBody>
                  <a:tcPr marL="7726" marR="7726" marT="77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100" b="0" i="0" u="none" strike="noStrike">
                          <a:solidFill>
                            <a:srgbClr val="000000"/>
                          </a:solidFill>
                          <a:latin typeface="Calibri"/>
                        </a:rPr>
                        <a:t>Visual Matching (6-COG)</a:t>
                      </a:r>
                    </a:p>
                  </a:txBody>
                  <a:tcPr marL="7726" marR="7726" marT="772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1" i="0" u="none" strike="noStrike">
                          <a:solidFill>
                            <a:srgbClr val="000000"/>
                          </a:solidFill>
                          <a:latin typeface="Calibri"/>
                        </a:rPr>
                        <a:t>14</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371</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15</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246</a:t>
                      </a:r>
                    </a:p>
                  </a:txBody>
                  <a:tcPr marL="7726" marR="7726" marT="77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Calibri"/>
                        </a:rPr>
                        <a:t>13</a:t>
                      </a:r>
                    </a:p>
                  </a:txBody>
                  <a:tcPr marL="7726" marR="7726" marT="77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Calibri"/>
                        </a:rPr>
                        <a:t>158</a:t>
                      </a:r>
                    </a:p>
                  </a:txBody>
                  <a:tcPr marL="7726" marR="7726" marT="7726" marB="0" anchor="ctr">
                    <a:lnL w="12700" cap="flat" cmpd="sng" algn="ctr">
                      <a:solidFill>
                        <a:srgbClr val="000000"/>
                      </a:solidFill>
                      <a:prstDash val="solid"/>
                      <a:round/>
                      <a:headEnd type="none" w="med" len="med"/>
                      <a:tailEnd type="none" w="med" len="med"/>
                    </a:lnL>
                    <a:lnR>
                      <a:noFill/>
                    </a:lnR>
                    <a:lnT>
                      <a:noFill/>
                    </a:lnT>
                    <a:lnB>
                      <a:noFill/>
                    </a:lnB>
                  </a:tcPr>
                </a:tc>
              </a:tr>
              <a:tr h="228355">
                <a:tc>
                  <a:txBody>
                    <a:bodyPr/>
                    <a:lstStyle/>
                    <a:p>
                      <a:pPr algn="l" fontAlgn="ctr"/>
                      <a:r>
                        <a:rPr lang="en-US" sz="1400" b="1" i="0" u="none" strike="noStrike">
                          <a:solidFill>
                            <a:srgbClr val="000000"/>
                          </a:solidFill>
                          <a:latin typeface="Calibri"/>
                        </a:rPr>
                        <a:t> </a:t>
                      </a:r>
                    </a:p>
                  </a:txBody>
                  <a:tcPr marL="7726" marR="7726" marT="77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100" b="0" i="0" u="none" strike="noStrike">
                          <a:solidFill>
                            <a:srgbClr val="000000"/>
                          </a:solidFill>
                          <a:latin typeface="Calibri"/>
                        </a:rPr>
                        <a:t>Decision Speed (16-COG)</a:t>
                      </a:r>
                    </a:p>
                  </a:txBody>
                  <a:tcPr marL="7726" marR="7726" marT="772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1" i="0" u="none" strike="noStrike">
                          <a:solidFill>
                            <a:srgbClr val="000000"/>
                          </a:solidFill>
                          <a:latin typeface="Calibri"/>
                        </a:rPr>
                        <a:t>21</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45</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26</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31</a:t>
                      </a:r>
                    </a:p>
                  </a:txBody>
                  <a:tcPr marL="7726" marR="7726" marT="77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Calibri"/>
                        </a:rPr>
                        <a:t>15</a:t>
                      </a:r>
                    </a:p>
                  </a:txBody>
                  <a:tcPr marL="7726" marR="7726" marT="77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a:solidFill>
                            <a:srgbClr val="000000"/>
                          </a:solidFill>
                          <a:latin typeface="Calibri"/>
                        </a:rPr>
                        <a:t>19</a:t>
                      </a:r>
                    </a:p>
                  </a:txBody>
                  <a:tcPr marL="7726" marR="7726" marT="7726" marB="0" anchor="ctr">
                    <a:lnL w="12700" cap="flat" cmpd="sng" algn="ctr">
                      <a:solidFill>
                        <a:srgbClr val="000000"/>
                      </a:solidFill>
                      <a:prstDash val="solid"/>
                      <a:round/>
                      <a:headEnd type="none" w="med" len="med"/>
                      <a:tailEnd type="none" w="med" len="med"/>
                    </a:lnL>
                    <a:lnR>
                      <a:noFill/>
                    </a:lnR>
                    <a:lnT>
                      <a:noFill/>
                    </a:lnT>
                    <a:lnB>
                      <a:noFill/>
                    </a:lnB>
                  </a:tcPr>
                </a:tc>
              </a:tr>
              <a:tr h="228355">
                <a:tc>
                  <a:txBody>
                    <a:bodyPr/>
                    <a:lstStyle/>
                    <a:p>
                      <a:pPr algn="l" fontAlgn="ctr"/>
                      <a:r>
                        <a:rPr lang="en-US" sz="1400" b="1" i="0" u="none" strike="noStrike" dirty="0">
                          <a:solidFill>
                            <a:srgbClr val="000000"/>
                          </a:solidFill>
                          <a:latin typeface="Calibri"/>
                        </a:rPr>
                        <a:t>Auditory Processing</a:t>
                      </a:r>
                    </a:p>
                  </a:txBody>
                  <a:tcPr marL="7726" marR="7726" marT="77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100" b="0" i="0" u="none" strike="noStrike">
                          <a:solidFill>
                            <a:srgbClr val="000000"/>
                          </a:solidFill>
                          <a:latin typeface="Calibri"/>
                        </a:rPr>
                        <a:t>Sound Awareness (21-ACH)</a:t>
                      </a:r>
                    </a:p>
                  </a:txBody>
                  <a:tcPr marL="7726" marR="7726" marT="772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1" i="0" u="none" strike="noStrike">
                          <a:solidFill>
                            <a:srgbClr val="000000"/>
                          </a:solidFill>
                          <a:latin typeface="Calibri"/>
                        </a:rPr>
                        <a:t>19</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445</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23</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232</a:t>
                      </a:r>
                    </a:p>
                  </a:txBody>
                  <a:tcPr marL="7726" marR="7726" marT="77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Calibri"/>
                        </a:rPr>
                        <a:t>22</a:t>
                      </a:r>
                    </a:p>
                  </a:txBody>
                  <a:tcPr marL="7726" marR="7726" marT="77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Calibri"/>
                        </a:rPr>
                        <a:t>143</a:t>
                      </a:r>
                    </a:p>
                  </a:txBody>
                  <a:tcPr marL="7726" marR="7726" marT="7726" marB="0" anchor="ctr">
                    <a:lnL w="12700" cap="flat" cmpd="sng" algn="ctr">
                      <a:solidFill>
                        <a:srgbClr val="000000"/>
                      </a:solidFill>
                      <a:prstDash val="solid"/>
                      <a:round/>
                      <a:headEnd type="none" w="med" len="med"/>
                      <a:tailEnd type="none" w="med" len="med"/>
                    </a:lnL>
                    <a:lnR>
                      <a:noFill/>
                    </a:lnR>
                    <a:lnT>
                      <a:noFill/>
                    </a:lnT>
                    <a:lnB>
                      <a:noFill/>
                    </a:lnB>
                  </a:tcPr>
                </a:tc>
              </a:tr>
              <a:tr h="228355">
                <a:tc>
                  <a:txBody>
                    <a:bodyPr/>
                    <a:lstStyle/>
                    <a:p>
                      <a:pPr algn="l" fontAlgn="ctr"/>
                      <a:r>
                        <a:rPr lang="en-US" sz="1400" b="1" i="0" u="none" strike="noStrike">
                          <a:solidFill>
                            <a:srgbClr val="000000"/>
                          </a:solidFill>
                          <a:latin typeface="Calibri"/>
                        </a:rPr>
                        <a:t> </a:t>
                      </a:r>
                    </a:p>
                  </a:txBody>
                  <a:tcPr marL="7726" marR="7726" marT="77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100" b="0" i="0" u="none" strike="noStrike">
                          <a:solidFill>
                            <a:srgbClr val="000000"/>
                          </a:solidFill>
                          <a:latin typeface="Calibri"/>
                        </a:rPr>
                        <a:t>Sound Blending (4-COG)</a:t>
                      </a:r>
                    </a:p>
                  </a:txBody>
                  <a:tcPr marL="7726" marR="7726" marT="772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1" i="0" u="none" strike="noStrike">
                          <a:solidFill>
                            <a:srgbClr val="000000"/>
                          </a:solidFill>
                          <a:latin typeface="Calibri"/>
                        </a:rPr>
                        <a:t>19</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229</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34</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60</a:t>
                      </a:r>
                    </a:p>
                  </a:txBody>
                  <a:tcPr marL="7726" marR="7726" marT="77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Calibri"/>
                        </a:rPr>
                        <a:t>35</a:t>
                      </a:r>
                    </a:p>
                  </a:txBody>
                  <a:tcPr marL="7726" marR="7726" marT="77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Calibri"/>
                        </a:rPr>
                        <a:t>41</a:t>
                      </a:r>
                    </a:p>
                  </a:txBody>
                  <a:tcPr marL="7726" marR="7726" marT="7726" marB="0" anchor="ctr">
                    <a:lnL w="12700" cap="flat" cmpd="sng" algn="ctr">
                      <a:solidFill>
                        <a:srgbClr val="000000"/>
                      </a:solidFill>
                      <a:prstDash val="solid"/>
                      <a:round/>
                      <a:headEnd type="none" w="med" len="med"/>
                      <a:tailEnd type="none" w="med" len="med"/>
                    </a:lnL>
                    <a:lnR>
                      <a:noFill/>
                    </a:lnR>
                    <a:lnT>
                      <a:noFill/>
                    </a:lnT>
                    <a:lnB>
                      <a:noFill/>
                    </a:lnB>
                  </a:tcPr>
                </a:tc>
              </a:tr>
              <a:tr h="253099">
                <a:tc>
                  <a:txBody>
                    <a:bodyPr/>
                    <a:lstStyle/>
                    <a:p>
                      <a:pPr algn="l" fontAlgn="ctr"/>
                      <a:r>
                        <a:rPr lang="en-US" sz="1400" b="1" i="0" u="none" strike="noStrike">
                          <a:solidFill>
                            <a:srgbClr val="000000"/>
                          </a:solidFill>
                          <a:latin typeface="Calibri"/>
                        </a:rPr>
                        <a:t> </a:t>
                      </a:r>
                    </a:p>
                  </a:txBody>
                  <a:tcPr marL="7726" marR="7726" marT="77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100" b="0" i="0" u="none" strike="noStrike" dirty="0">
                          <a:solidFill>
                            <a:srgbClr val="000000"/>
                          </a:solidFill>
                          <a:latin typeface="Calibri"/>
                        </a:rPr>
                        <a:t>Segmenting </a:t>
                      </a:r>
                      <a:r>
                        <a:rPr lang="en-US" sz="1100" b="0" i="0" u="none" strike="noStrike" dirty="0" err="1">
                          <a:solidFill>
                            <a:srgbClr val="000000"/>
                          </a:solidFill>
                          <a:latin typeface="Calibri"/>
                        </a:rPr>
                        <a:t>Nonwords</a:t>
                      </a:r>
                      <a:r>
                        <a:rPr lang="en-US" sz="1100" b="0" i="0" u="none" strike="noStrike" dirty="0">
                          <a:solidFill>
                            <a:srgbClr val="000000"/>
                          </a:solidFill>
                          <a:latin typeface="Calibri"/>
                        </a:rPr>
                        <a:t> (12-CTOPP)</a:t>
                      </a:r>
                    </a:p>
                  </a:txBody>
                  <a:tcPr marL="7726" marR="7726" marT="772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1" i="0" u="none" strike="noStrike">
                          <a:solidFill>
                            <a:srgbClr val="000000"/>
                          </a:solidFill>
                          <a:latin typeface="Calibri"/>
                        </a:rPr>
                        <a:t>33</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91</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38</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55</a:t>
                      </a:r>
                    </a:p>
                  </a:txBody>
                  <a:tcPr marL="7726" marR="7726" marT="77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Calibri"/>
                        </a:rPr>
                        <a:t>40</a:t>
                      </a:r>
                    </a:p>
                  </a:txBody>
                  <a:tcPr marL="7726" marR="7726" marT="77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a:solidFill>
                            <a:srgbClr val="000000"/>
                          </a:solidFill>
                          <a:latin typeface="Calibri"/>
                        </a:rPr>
                        <a:t>39</a:t>
                      </a:r>
                    </a:p>
                  </a:txBody>
                  <a:tcPr marL="7726" marR="7726" marT="7726" marB="0" anchor="ctr">
                    <a:lnL w="12700" cap="flat" cmpd="sng" algn="ctr">
                      <a:solidFill>
                        <a:srgbClr val="000000"/>
                      </a:solidFill>
                      <a:prstDash val="solid"/>
                      <a:round/>
                      <a:headEnd type="none" w="med" len="med"/>
                      <a:tailEnd type="none" w="med" len="med"/>
                    </a:lnL>
                    <a:lnR>
                      <a:noFill/>
                    </a:lnR>
                    <a:lnT>
                      <a:noFill/>
                    </a:lnT>
                    <a:lnB>
                      <a:noFill/>
                    </a:lnB>
                  </a:tcPr>
                </a:tc>
              </a:tr>
              <a:tr h="228355">
                <a:tc>
                  <a:txBody>
                    <a:bodyPr/>
                    <a:lstStyle/>
                    <a:p>
                      <a:pPr algn="l" fontAlgn="ctr"/>
                      <a:r>
                        <a:rPr lang="en-US" sz="1400" b="1" i="0" u="none" strike="noStrike" dirty="0">
                          <a:solidFill>
                            <a:srgbClr val="000000"/>
                          </a:solidFill>
                          <a:latin typeface="Calibri"/>
                        </a:rPr>
                        <a:t> </a:t>
                      </a:r>
                    </a:p>
                  </a:txBody>
                  <a:tcPr marL="7726" marR="7726" marT="77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100" b="0" i="0" u="none" strike="noStrike">
                          <a:solidFill>
                            <a:srgbClr val="000000"/>
                          </a:solidFill>
                          <a:latin typeface="Calibri"/>
                        </a:rPr>
                        <a:t>Blending Nonwords (10-CTOPP)</a:t>
                      </a:r>
                    </a:p>
                  </a:txBody>
                  <a:tcPr marL="7726" marR="7726" marT="772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1" i="0" u="none" strike="noStrike">
                          <a:solidFill>
                            <a:srgbClr val="000000"/>
                          </a:solidFill>
                          <a:latin typeface="Calibri"/>
                        </a:rPr>
                        <a:t>28</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96</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37</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48</a:t>
                      </a:r>
                    </a:p>
                  </a:txBody>
                  <a:tcPr marL="7726" marR="7726" marT="77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Calibri"/>
                        </a:rPr>
                        <a:t>38</a:t>
                      </a:r>
                    </a:p>
                  </a:txBody>
                  <a:tcPr marL="7726" marR="7726" marT="77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Calibri"/>
                        </a:rPr>
                        <a:t>33</a:t>
                      </a:r>
                    </a:p>
                  </a:txBody>
                  <a:tcPr marL="7726" marR="7726" marT="7726" marB="0" anchor="ctr">
                    <a:lnL w="12700" cap="flat" cmpd="sng" algn="ctr">
                      <a:solidFill>
                        <a:srgbClr val="000000"/>
                      </a:solidFill>
                      <a:prstDash val="solid"/>
                      <a:round/>
                      <a:headEnd type="none" w="med" len="med"/>
                      <a:tailEnd type="none" w="med" len="med"/>
                    </a:lnL>
                    <a:lnR>
                      <a:noFill/>
                    </a:lnR>
                    <a:lnT>
                      <a:noFill/>
                    </a:lnT>
                    <a:lnB>
                      <a:noFill/>
                    </a:lnB>
                  </a:tcPr>
                </a:tc>
              </a:tr>
              <a:tr h="228355">
                <a:tc>
                  <a:txBody>
                    <a:bodyPr/>
                    <a:lstStyle/>
                    <a:p>
                      <a:pPr algn="l" fontAlgn="ctr"/>
                      <a:r>
                        <a:rPr lang="en-US" sz="1400" b="1" i="0" u="none" strike="noStrike">
                          <a:solidFill>
                            <a:srgbClr val="000000"/>
                          </a:solidFill>
                          <a:latin typeface="Calibri"/>
                        </a:rPr>
                        <a:t>Long Term Memory</a:t>
                      </a:r>
                    </a:p>
                  </a:txBody>
                  <a:tcPr marL="7726" marR="7726" marT="77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100" b="0" i="0" u="none" strike="noStrike">
                          <a:solidFill>
                            <a:srgbClr val="000000"/>
                          </a:solidFill>
                          <a:latin typeface="Calibri"/>
                        </a:rPr>
                        <a:t>Visual-Auditory Learning (2-COG)</a:t>
                      </a:r>
                    </a:p>
                  </a:txBody>
                  <a:tcPr marL="7726" marR="7726" marT="772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1" i="0" u="none" strike="noStrike">
                          <a:solidFill>
                            <a:srgbClr val="000000"/>
                          </a:solidFill>
                          <a:latin typeface="Calibri"/>
                        </a:rPr>
                        <a:t>21</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460</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25</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256</a:t>
                      </a:r>
                    </a:p>
                  </a:txBody>
                  <a:tcPr marL="7726" marR="7726" marT="77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Calibri"/>
                        </a:rPr>
                        <a:t>25</a:t>
                      </a:r>
                    </a:p>
                  </a:txBody>
                  <a:tcPr marL="7726" marR="7726" marT="77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Calibri"/>
                        </a:rPr>
                        <a:t>196</a:t>
                      </a:r>
                    </a:p>
                  </a:txBody>
                  <a:tcPr marL="7726" marR="7726" marT="7726" marB="0" anchor="ctr">
                    <a:lnL w="12700" cap="flat" cmpd="sng" algn="ctr">
                      <a:solidFill>
                        <a:srgbClr val="000000"/>
                      </a:solidFill>
                      <a:prstDash val="solid"/>
                      <a:round/>
                      <a:headEnd type="none" w="med" len="med"/>
                      <a:tailEnd type="none" w="med" len="med"/>
                    </a:lnL>
                    <a:lnR>
                      <a:noFill/>
                    </a:lnR>
                    <a:lnT>
                      <a:noFill/>
                    </a:lnT>
                    <a:lnB>
                      <a:noFill/>
                    </a:lnB>
                  </a:tcPr>
                </a:tc>
              </a:tr>
              <a:tr h="228355">
                <a:tc>
                  <a:txBody>
                    <a:bodyPr/>
                    <a:lstStyle/>
                    <a:p>
                      <a:pPr algn="l" fontAlgn="ctr"/>
                      <a:r>
                        <a:rPr lang="en-US" sz="1400" b="1" i="0" u="none" strike="noStrike">
                          <a:solidFill>
                            <a:srgbClr val="000000"/>
                          </a:solidFill>
                          <a:latin typeface="Calibri"/>
                        </a:rPr>
                        <a:t> </a:t>
                      </a:r>
                    </a:p>
                  </a:txBody>
                  <a:tcPr marL="7726" marR="7726" marT="77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100" b="0" i="0" u="none" strike="noStrike">
                          <a:solidFill>
                            <a:srgbClr val="000000"/>
                          </a:solidFill>
                          <a:latin typeface="Calibri"/>
                        </a:rPr>
                        <a:t>Retrieval Fluency (12-COG)</a:t>
                      </a:r>
                    </a:p>
                  </a:txBody>
                  <a:tcPr marL="7726" marR="7726" marT="772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1" i="0" u="none" strike="noStrike">
                          <a:solidFill>
                            <a:srgbClr val="000000"/>
                          </a:solidFill>
                          <a:latin typeface="Calibri"/>
                        </a:rPr>
                        <a:t>12</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160</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16</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94</a:t>
                      </a:r>
                    </a:p>
                  </a:txBody>
                  <a:tcPr marL="7726" marR="7726" marT="77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Calibri"/>
                        </a:rPr>
                        <a:t>14</a:t>
                      </a:r>
                    </a:p>
                  </a:txBody>
                  <a:tcPr marL="7726" marR="7726" marT="77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Calibri"/>
                        </a:rPr>
                        <a:t>67</a:t>
                      </a:r>
                    </a:p>
                  </a:txBody>
                  <a:tcPr marL="7726" marR="7726" marT="7726" marB="0" anchor="ctr">
                    <a:lnL w="12700" cap="flat" cmpd="sng" algn="ctr">
                      <a:solidFill>
                        <a:srgbClr val="000000"/>
                      </a:solidFill>
                      <a:prstDash val="solid"/>
                      <a:round/>
                      <a:headEnd type="none" w="med" len="med"/>
                      <a:tailEnd type="none" w="med" len="med"/>
                    </a:lnL>
                    <a:lnR>
                      <a:noFill/>
                    </a:lnR>
                    <a:lnT>
                      <a:noFill/>
                    </a:lnT>
                    <a:lnB>
                      <a:noFill/>
                    </a:lnB>
                  </a:tcPr>
                </a:tc>
              </a:tr>
              <a:tr h="228355">
                <a:tc>
                  <a:txBody>
                    <a:bodyPr/>
                    <a:lstStyle/>
                    <a:p>
                      <a:pPr algn="l" fontAlgn="ctr"/>
                      <a:r>
                        <a:rPr lang="en-US" sz="1400" b="1" i="0" u="none" strike="noStrike">
                          <a:solidFill>
                            <a:srgbClr val="000000"/>
                          </a:solidFill>
                          <a:latin typeface="Calibri"/>
                        </a:rPr>
                        <a:t>Working Memory</a:t>
                      </a:r>
                    </a:p>
                  </a:txBody>
                  <a:tcPr marL="7726" marR="7726" marT="77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100" b="0" i="0" u="none" strike="noStrike">
                          <a:solidFill>
                            <a:srgbClr val="000000"/>
                          </a:solidFill>
                          <a:latin typeface="Calibri"/>
                        </a:rPr>
                        <a:t>Numbers Reversed (7-COG)</a:t>
                      </a:r>
                    </a:p>
                  </a:txBody>
                  <a:tcPr marL="7726" marR="7726" marT="772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1" i="0" u="none" strike="noStrike">
                          <a:solidFill>
                            <a:srgbClr val="000000"/>
                          </a:solidFill>
                          <a:latin typeface="Calibri"/>
                        </a:rPr>
                        <a:t>18</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456</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22</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244</a:t>
                      </a:r>
                    </a:p>
                  </a:txBody>
                  <a:tcPr marL="7726" marR="7726" marT="77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Calibri"/>
                        </a:rPr>
                        <a:t>22</a:t>
                      </a:r>
                    </a:p>
                  </a:txBody>
                  <a:tcPr marL="7726" marR="7726" marT="77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Calibri"/>
                        </a:rPr>
                        <a:t>177</a:t>
                      </a:r>
                    </a:p>
                  </a:txBody>
                  <a:tcPr marL="7726" marR="7726" marT="7726" marB="0" anchor="ctr">
                    <a:lnL w="12700" cap="flat" cmpd="sng" algn="ctr">
                      <a:solidFill>
                        <a:srgbClr val="000000"/>
                      </a:solidFill>
                      <a:prstDash val="solid"/>
                      <a:round/>
                      <a:headEnd type="none" w="med" len="med"/>
                      <a:tailEnd type="none" w="med" len="med"/>
                    </a:lnL>
                    <a:lnR>
                      <a:noFill/>
                    </a:lnR>
                    <a:lnT>
                      <a:noFill/>
                    </a:lnT>
                    <a:lnB>
                      <a:noFill/>
                    </a:lnB>
                  </a:tcPr>
                </a:tc>
              </a:tr>
              <a:tr h="228355">
                <a:tc>
                  <a:txBody>
                    <a:bodyPr/>
                    <a:lstStyle/>
                    <a:p>
                      <a:pPr algn="l" fontAlgn="ctr"/>
                      <a:r>
                        <a:rPr lang="en-US" sz="1400" b="1" i="0" u="none" strike="noStrike">
                          <a:solidFill>
                            <a:srgbClr val="000000"/>
                          </a:solidFill>
                          <a:latin typeface="Calibri"/>
                        </a:rPr>
                        <a:t> </a:t>
                      </a:r>
                    </a:p>
                  </a:txBody>
                  <a:tcPr marL="7726" marR="7726" marT="77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100" b="0" i="0" u="none" strike="noStrike">
                          <a:solidFill>
                            <a:srgbClr val="000000"/>
                          </a:solidFill>
                          <a:latin typeface="Calibri"/>
                        </a:rPr>
                        <a:t>Auditory Work Memory (9-COG)</a:t>
                      </a:r>
                    </a:p>
                  </a:txBody>
                  <a:tcPr marL="7726" marR="7726" marT="772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1" i="0" u="none" strike="noStrike">
                          <a:solidFill>
                            <a:srgbClr val="000000"/>
                          </a:solidFill>
                          <a:latin typeface="Calibri"/>
                        </a:rPr>
                        <a:t>17</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209</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22</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124</a:t>
                      </a:r>
                    </a:p>
                  </a:txBody>
                  <a:tcPr marL="7726" marR="7726" marT="77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Calibri"/>
                        </a:rPr>
                        <a:t>24</a:t>
                      </a:r>
                    </a:p>
                  </a:txBody>
                  <a:tcPr marL="7726" marR="7726" marT="77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Calibri"/>
                        </a:rPr>
                        <a:t>86</a:t>
                      </a:r>
                    </a:p>
                  </a:txBody>
                  <a:tcPr marL="7726" marR="7726" marT="7726" marB="0" anchor="ctr">
                    <a:lnL w="12700" cap="flat" cmpd="sng" algn="ctr">
                      <a:solidFill>
                        <a:srgbClr val="000000"/>
                      </a:solidFill>
                      <a:prstDash val="solid"/>
                      <a:round/>
                      <a:headEnd type="none" w="med" len="med"/>
                      <a:tailEnd type="none" w="med" len="med"/>
                    </a:lnL>
                    <a:lnR>
                      <a:noFill/>
                    </a:lnR>
                    <a:lnT>
                      <a:noFill/>
                    </a:lnT>
                    <a:lnB>
                      <a:noFill/>
                    </a:lnB>
                  </a:tcPr>
                </a:tc>
              </a:tr>
              <a:tr h="228355">
                <a:tc>
                  <a:txBody>
                    <a:bodyPr/>
                    <a:lstStyle/>
                    <a:p>
                      <a:pPr algn="l" fontAlgn="ctr"/>
                      <a:r>
                        <a:rPr lang="en-US" sz="1400" b="1" i="0" u="none" strike="noStrike">
                          <a:solidFill>
                            <a:srgbClr val="000000"/>
                          </a:solidFill>
                          <a:latin typeface="Calibri"/>
                        </a:rPr>
                        <a:t> </a:t>
                      </a:r>
                    </a:p>
                  </a:txBody>
                  <a:tcPr marL="7726" marR="7726" marT="77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100" b="0" i="0" u="none" strike="noStrike">
                          <a:solidFill>
                            <a:srgbClr val="000000"/>
                          </a:solidFill>
                          <a:latin typeface="Calibri"/>
                        </a:rPr>
                        <a:t>Working Memory (WM-C)</a:t>
                      </a:r>
                    </a:p>
                  </a:txBody>
                  <a:tcPr marL="7726" marR="7726" marT="772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1" i="0" u="none" strike="noStrike">
                          <a:solidFill>
                            <a:srgbClr val="000000"/>
                          </a:solidFill>
                          <a:latin typeface="Calibri"/>
                        </a:rPr>
                        <a:t>19</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175</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22</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102</a:t>
                      </a:r>
                    </a:p>
                  </a:txBody>
                  <a:tcPr marL="7726" marR="7726" marT="77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Calibri"/>
                        </a:rPr>
                        <a:t>21</a:t>
                      </a:r>
                    </a:p>
                  </a:txBody>
                  <a:tcPr marL="7726" marR="7726" marT="77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Calibri"/>
                        </a:rPr>
                        <a:t>59</a:t>
                      </a:r>
                    </a:p>
                  </a:txBody>
                  <a:tcPr marL="7726" marR="7726" marT="7726" marB="0" anchor="ctr">
                    <a:lnL w="12700" cap="flat" cmpd="sng" algn="ctr">
                      <a:solidFill>
                        <a:srgbClr val="000000"/>
                      </a:solidFill>
                      <a:prstDash val="solid"/>
                      <a:round/>
                      <a:headEnd type="none" w="med" len="med"/>
                      <a:tailEnd type="none" w="med" len="med"/>
                    </a:lnL>
                    <a:lnR>
                      <a:noFill/>
                    </a:lnR>
                    <a:lnT>
                      <a:noFill/>
                    </a:lnT>
                    <a:lnB>
                      <a:noFill/>
                    </a:lnB>
                  </a:tcPr>
                </a:tc>
              </a:tr>
              <a:tr h="228355">
                <a:tc>
                  <a:txBody>
                    <a:bodyPr/>
                    <a:lstStyle/>
                    <a:p>
                      <a:pPr algn="l" fontAlgn="ctr"/>
                      <a:r>
                        <a:rPr lang="en-US" sz="1400" b="1" i="0" u="none" strike="noStrike">
                          <a:solidFill>
                            <a:srgbClr val="000000"/>
                          </a:solidFill>
                          <a:latin typeface="Calibri"/>
                        </a:rPr>
                        <a:t>Visual Processing</a:t>
                      </a:r>
                    </a:p>
                  </a:txBody>
                  <a:tcPr marL="7726" marR="7726" marT="77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100" b="0" i="0" u="none" strike="noStrike">
                          <a:solidFill>
                            <a:srgbClr val="000000"/>
                          </a:solidFill>
                          <a:latin typeface="Calibri"/>
                        </a:rPr>
                        <a:t>Spatial Relations (3-COG)</a:t>
                      </a:r>
                    </a:p>
                  </a:txBody>
                  <a:tcPr marL="7726" marR="7726" marT="772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1" i="0" u="none" strike="noStrike">
                          <a:solidFill>
                            <a:srgbClr val="000000"/>
                          </a:solidFill>
                          <a:latin typeface="Calibri"/>
                        </a:rPr>
                        <a:t>16</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459</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20</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198</a:t>
                      </a:r>
                    </a:p>
                  </a:txBody>
                  <a:tcPr marL="7726" marR="7726" marT="77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Calibri"/>
                        </a:rPr>
                        <a:t>20</a:t>
                      </a:r>
                    </a:p>
                  </a:txBody>
                  <a:tcPr marL="7726" marR="7726" marT="77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Calibri"/>
                        </a:rPr>
                        <a:t>131</a:t>
                      </a:r>
                    </a:p>
                  </a:txBody>
                  <a:tcPr marL="7726" marR="7726" marT="7726" marB="0" anchor="ctr">
                    <a:lnL w="12700" cap="flat" cmpd="sng" algn="ctr">
                      <a:solidFill>
                        <a:srgbClr val="000000"/>
                      </a:solidFill>
                      <a:prstDash val="solid"/>
                      <a:round/>
                      <a:headEnd type="none" w="med" len="med"/>
                      <a:tailEnd type="none" w="med" len="med"/>
                    </a:lnL>
                    <a:lnR>
                      <a:noFill/>
                    </a:lnR>
                    <a:lnT>
                      <a:noFill/>
                    </a:lnT>
                    <a:lnB>
                      <a:noFill/>
                    </a:lnB>
                  </a:tcPr>
                </a:tc>
              </a:tr>
              <a:tr h="228355">
                <a:tc>
                  <a:txBody>
                    <a:bodyPr/>
                    <a:lstStyle/>
                    <a:p>
                      <a:pPr algn="l" fontAlgn="ctr"/>
                      <a:r>
                        <a:rPr lang="en-US" sz="1400" b="1" i="0" u="none" strike="noStrike">
                          <a:solidFill>
                            <a:srgbClr val="000000"/>
                          </a:solidFill>
                          <a:latin typeface="Calibri"/>
                        </a:rPr>
                        <a:t>Work Attack</a:t>
                      </a:r>
                    </a:p>
                  </a:txBody>
                  <a:tcPr marL="7726" marR="7726" marT="77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100" b="0" i="0" u="none" strike="noStrike" dirty="0">
                          <a:solidFill>
                            <a:srgbClr val="000000"/>
                          </a:solidFill>
                          <a:latin typeface="Calibri"/>
                        </a:rPr>
                        <a:t>Word Attack (13-ACH)</a:t>
                      </a:r>
                    </a:p>
                  </a:txBody>
                  <a:tcPr marL="7726" marR="7726" marT="772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1" i="0" u="none" strike="noStrike">
                          <a:solidFill>
                            <a:srgbClr val="000000"/>
                          </a:solidFill>
                          <a:latin typeface="Calibri"/>
                        </a:rPr>
                        <a:t>13</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451</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17</a:t>
                      </a:r>
                    </a:p>
                  </a:txBody>
                  <a:tcPr marL="7726" marR="7726" marT="7726" marB="0" anchor="ctr">
                    <a:lnL>
                      <a:noFill/>
                    </a:lnL>
                    <a:lnR>
                      <a:noFill/>
                    </a:lnR>
                    <a:lnT>
                      <a:noFill/>
                    </a:lnT>
                    <a:lnB>
                      <a:noFill/>
                    </a:lnB>
                  </a:tcPr>
                </a:tc>
                <a:tc>
                  <a:txBody>
                    <a:bodyPr/>
                    <a:lstStyle/>
                    <a:p>
                      <a:pPr algn="ctr" fontAlgn="ctr"/>
                      <a:r>
                        <a:rPr lang="en-US" sz="1400" b="1" i="0" u="none" strike="noStrike">
                          <a:solidFill>
                            <a:srgbClr val="000000"/>
                          </a:solidFill>
                          <a:latin typeface="Calibri"/>
                        </a:rPr>
                        <a:t>194</a:t>
                      </a:r>
                    </a:p>
                  </a:txBody>
                  <a:tcPr marL="7726" marR="7726" marT="77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Calibri"/>
                        </a:rPr>
                        <a:t>15</a:t>
                      </a:r>
                    </a:p>
                  </a:txBody>
                  <a:tcPr marL="7726" marR="7726" marT="77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400" b="1" i="0" u="none" strike="noStrike" dirty="0">
                          <a:solidFill>
                            <a:srgbClr val="000000"/>
                          </a:solidFill>
                          <a:latin typeface="Calibri"/>
                        </a:rPr>
                        <a:t>107</a:t>
                      </a:r>
                    </a:p>
                  </a:txBody>
                  <a:tcPr marL="7726" marR="7726" marT="7726" marB="0" anchor="ctr">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753600" cy="7315200"/>
          </a:xfrm>
          <a:prstGeom prst="rect">
            <a:avLst/>
          </a:prstGeom>
          <a:noFill/>
          <a:ln w="9525">
            <a:noFill/>
            <a:miter lim="800000"/>
            <a:headEnd/>
            <a:tailEnd/>
          </a:ln>
          <a:effectLst/>
        </p:spPr>
      </p:pic>
      <p:graphicFrame>
        <p:nvGraphicFramePr>
          <p:cNvPr id="3" name="Table 2"/>
          <p:cNvGraphicFramePr>
            <a:graphicFrameLocks noGrp="1"/>
          </p:cNvGraphicFramePr>
          <p:nvPr/>
        </p:nvGraphicFramePr>
        <p:xfrm>
          <a:off x="838200" y="685800"/>
          <a:ext cx="7848598" cy="5807872"/>
        </p:xfrm>
        <a:graphic>
          <a:graphicData uri="http://schemas.openxmlformats.org/drawingml/2006/table">
            <a:tbl>
              <a:tblPr/>
              <a:tblGrid>
                <a:gridCol w="1600199"/>
                <a:gridCol w="2057400"/>
                <a:gridCol w="838200"/>
                <a:gridCol w="762000"/>
                <a:gridCol w="685800"/>
                <a:gridCol w="685800"/>
                <a:gridCol w="634540"/>
                <a:gridCol w="584659"/>
              </a:tblGrid>
              <a:tr h="533405">
                <a:tc gridSpan="8">
                  <a:txBody>
                    <a:bodyPr/>
                    <a:lstStyle/>
                    <a:p>
                      <a:pPr algn="l" fontAlgn="b"/>
                      <a:r>
                        <a:rPr lang="en-US" sz="2800" b="1" i="0" u="none" strike="noStrike" dirty="0">
                          <a:solidFill>
                            <a:srgbClr val="000000"/>
                          </a:solidFill>
                          <a:latin typeface="Calibri"/>
                        </a:rPr>
                        <a:t>LearningRx Results: </a:t>
                      </a:r>
                      <a:r>
                        <a:rPr lang="en-US" sz="2800" b="1" i="0" u="none" strike="noStrike" dirty="0" smtClean="0">
                          <a:solidFill>
                            <a:srgbClr val="000000"/>
                          </a:solidFill>
                          <a:latin typeface="Calibri"/>
                        </a:rPr>
                        <a:t>Students </a:t>
                      </a:r>
                      <a:r>
                        <a:rPr lang="en-US" sz="2800" b="1" i="0" u="none" strike="noStrike" dirty="0">
                          <a:solidFill>
                            <a:srgbClr val="000000"/>
                          </a:solidFill>
                          <a:latin typeface="Calibri"/>
                        </a:rPr>
                        <a:t>Previously Diagnosed as Dyslexic </a:t>
                      </a:r>
                    </a:p>
                  </a:txBody>
                  <a:tcPr marL="8397" marR="8397" marT="8397"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8785">
                <a:tc>
                  <a:txBody>
                    <a:bodyPr/>
                    <a:lstStyle/>
                    <a:p>
                      <a:pPr algn="l" fontAlgn="b"/>
                      <a:r>
                        <a:rPr lang="en-US" sz="1400" b="1" i="0" u="none" strike="noStrike" dirty="0">
                          <a:solidFill>
                            <a:srgbClr val="000000"/>
                          </a:solidFill>
                          <a:latin typeface="Calibri"/>
                        </a:rPr>
                        <a:t>Completed training between 2004-2009</a:t>
                      </a:r>
                    </a:p>
                  </a:txBody>
                  <a:tcPr marL="8397" marR="8397" marT="8397" marB="0" anchor="b">
                    <a:lnL>
                      <a:noFill/>
                    </a:lnL>
                    <a:lnR>
                      <a:noFill/>
                    </a:lnR>
                    <a:lnT>
                      <a:noFill/>
                    </a:lnT>
                    <a:lnB>
                      <a:noFill/>
                    </a:lnB>
                  </a:tcPr>
                </a:tc>
                <a:tc>
                  <a:txBody>
                    <a:bodyPr/>
                    <a:lstStyle/>
                    <a:p>
                      <a:pPr algn="l" fontAlgn="b"/>
                      <a:endParaRPr lang="en-US" sz="1400" b="1" i="0" u="none" strike="noStrike" dirty="0">
                        <a:solidFill>
                          <a:srgbClr val="000000"/>
                        </a:solidFill>
                        <a:latin typeface="Calibri"/>
                      </a:endParaRPr>
                    </a:p>
                  </a:txBody>
                  <a:tcPr marL="8397" marR="8397" marT="8397" marB="0" anchor="b">
                    <a:lnL>
                      <a:noFill/>
                    </a:lnL>
                    <a:lnR>
                      <a:noFill/>
                    </a:lnR>
                    <a:lnT>
                      <a:noFill/>
                    </a:lnT>
                    <a:lnB>
                      <a:noFill/>
                    </a:lnB>
                  </a:tcPr>
                </a:tc>
                <a:tc gridSpan="2">
                  <a:txBody>
                    <a:bodyPr/>
                    <a:lstStyle/>
                    <a:p>
                      <a:pPr algn="ctr" fontAlgn="b"/>
                      <a:r>
                        <a:rPr lang="en-US" sz="1400" b="1" i="0" u="none" strike="noStrike">
                          <a:solidFill>
                            <a:srgbClr val="000000"/>
                          </a:solidFill>
                          <a:latin typeface="Calibri"/>
                        </a:rPr>
                        <a:t>All Scores </a:t>
                      </a:r>
                    </a:p>
                  </a:txBody>
                  <a:tcPr marL="8397" marR="8397" marT="8397" marB="0" anchor="b">
                    <a:lnL>
                      <a:noFill/>
                    </a:lnL>
                    <a:lnR>
                      <a:noFill/>
                    </a:lnR>
                    <a:lnT>
                      <a:noFill/>
                    </a:lnT>
                    <a:lnB>
                      <a:noFill/>
                    </a:lnB>
                  </a:tcPr>
                </a:tc>
                <a:tc hMerge="1">
                  <a:txBody>
                    <a:bodyPr/>
                    <a:lstStyle/>
                    <a:p>
                      <a:endParaRPr lang="en-US"/>
                    </a:p>
                  </a:txBody>
                  <a:tcPr/>
                </a:tc>
                <a:tc gridSpan="2">
                  <a:txBody>
                    <a:bodyPr/>
                    <a:lstStyle/>
                    <a:p>
                      <a:pPr algn="ctr" fontAlgn="b"/>
                      <a:r>
                        <a:rPr lang="en-US" sz="1400" b="1" i="0" u="none" strike="noStrike">
                          <a:solidFill>
                            <a:srgbClr val="000000"/>
                          </a:solidFill>
                          <a:latin typeface="Calibri"/>
                        </a:rPr>
                        <a:t>Lowest 50%</a:t>
                      </a:r>
                    </a:p>
                  </a:txBody>
                  <a:tcPr marL="8397" marR="8397" marT="8397" marB="0" anchor="b">
                    <a:lnL>
                      <a:noFill/>
                    </a:lnL>
                    <a:lnR>
                      <a:noFill/>
                    </a:lnR>
                    <a:lnT>
                      <a:noFill/>
                    </a:lnT>
                    <a:lnB>
                      <a:noFill/>
                    </a:lnB>
                  </a:tcPr>
                </a:tc>
                <a:tc hMerge="1">
                  <a:txBody>
                    <a:bodyPr/>
                    <a:lstStyle/>
                    <a:p>
                      <a:endParaRPr lang="en-US"/>
                    </a:p>
                  </a:txBody>
                  <a:tcPr/>
                </a:tc>
                <a:tc gridSpan="2">
                  <a:txBody>
                    <a:bodyPr/>
                    <a:lstStyle/>
                    <a:p>
                      <a:pPr algn="ctr" fontAlgn="b"/>
                      <a:r>
                        <a:rPr lang="en-US" sz="1400" b="1" i="0" u="none" strike="noStrike">
                          <a:solidFill>
                            <a:srgbClr val="000000"/>
                          </a:solidFill>
                          <a:latin typeface="Calibri"/>
                        </a:rPr>
                        <a:t>Lowest 25%</a:t>
                      </a:r>
                    </a:p>
                  </a:txBody>
                  <a:tcPr marL="8397" marR="8397" marT="8397" marB="0" anchor="b">
                    <a:lnL>
                      <a:noFill/>
                    </a:lnL>
                    <a:lnR>
                      <a:noFill/>
                    </a:lnR>
                    <a:lnT>
                      <a:noFill/>
                    </a:lnT>
                    <a:lnB>
                      <a:noFill/>
                    </a:lnB>
                  </a:tcPr>
                </a:tc>
                <a:tc hMerge="1">
                  <a:txBody>
                    <a:bodyPr/>
                    <a:lstStyle/>
                    <a:p>
                      <a:endParaRPr lang="en-US"/>
                    </a:p>
                  </a:txBody>
                  <a:tcPr/>
                </a:tc>
              </a:tr>
              <a:tr h="442716">
                <a:tc>
                  <a:txBody>
                    <a:bodyPr/>
                    <a:lstStyle/>
                    <a:p>
                      <a:pPr algn="l" fontAlgn="b"/>
                      <a:r>
                        <a:rPr lang="en-US" sz="1400" b="1" i="0" u="none" strike="noStrike" dirty="0">
                          <a:solidFill>
                            <a:srgbClr val="000000"/>
                          </a:solidFill>
                          <a:latin typeface="Calibri"/>
                        </a:rPr>
                        <a:t>Skill Tested</a:t>
                      </a:r>
                    </a:p>
                  </a:txBody>
                  <a:tcPr marL="8397" marR="8397" marT="839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1" i="0" u="none" strike="noStrike" dirty="0">
                          <a:solidFill>
                            <a:srgbClr val="000000"/>
                          </a:solidFill>
                          <a:latin typeface="Calibri"/>
                        </a:rPr>
                        <a:t>Test Used (Pre and Post)</a:t>
                      </a:r>
                    </a:p>
                  </a:txBody>
                  <a:tcPr marL="8397" marR="8397" marT="839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%tile Gain</a:t>
                      </a:r>
                    </a:p>
                  </a:txBody>
                  <a:tcPr marL="8397" marR="8397" marT="839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Client Count</a:t>
                      </a:r>
                    </a:p>
                  </a:txBody>
                  <a:tcPr marL="8397" marR="8397" marT="839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%tile Gain</a:t>
                      </a:r>
                    </a:p>
                  </a:txBody>
                  <a:tcPr marL="8397" marR="8397" marT="839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Client Count</a:t>
                      </a:r>
                    </a:p>
                  </a:txBody>
                  <a:tcPr marL="8397" marR="8397" marT="839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latin typeface="Calibri"/>
                        </a:rPr>
                        <a:t>%tile Gain</a:t>
                      </a:r>
                    </a:p>
                  </a:txBody>
                  <a:tcPr marL="8397" marR="8397" marT="839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latin typeface="Calibri"/>
                        </a:rPr>
                        <a:t>Client Count</a:t>
                      </a:r>
                    </a:p>
                  </a:txBody>
                  <a:tcPr marL="8397" marR="8397" marT="8397" marB="0" anchor="b">
                    <a:lnL>
                      <a:noFill/>
                    </a:lnL>
                    <a:lnR>
                      <a:noFill/>
                    </a:lnR>
                    <a:lnT>
                      <a:noFill/>
                    </a:lnT>
                    <a:lnB w="12700" cap="flat" cmpd="sng" algn="ctr">
                      <a:solidFill>
                        <a:srgbClr val="000000"/>
                      </a:solidFill>
                      <a:prstDash val="solid"/>
                      <a:round/>
                      <a:headEnd type="none" w="med" len="med"/>
                      <a:tailEnd type="none" w="med" len="med"/>
                    </a:lnB>
                  </a:tcPr>
                </a:tc>
              </a:tr>
              <a:tr h="239306">
                <a:tc>
                  <a:txBody>
                    <a:bodyPr/>
                    <a:lstStyle/>
                    <a:p>
                      <a:pPr algn="l" fontAlgn="ctr"/>
                      <a:r>
                        <a:rPr lang="en-US" sz="1400" b="1" i="0" u="none" strike="noStrike">
                          <a:solidFill>
                            <a:srgbClr val="000000"/>
                          </a:solidFill>
                          <a:latin typeface="Calibri"/>
                        </a:rPr>
                        <a:t>IQ</a:t>
                      </a:r>
                    </a:p>
                  </a:txBody>
                  <a:tcPr marL="8397" marR="8397" marT="8397"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sz="1200" b="0" i="0" u="none" strike="noStrike" dirty="0">
                          <a:solidFill>
                            <a:srgbClr val="000000"/>
                          </a:solidFill>
                          <a:latin typeface="Arial Narrow"/>
                        </a:rPr>
                        <a:t>GIA (Std) (GIA-C)</a:t>
                      </a:r>
                    </a:p>
                  </a:txBody>
                  <a:tcPr marL="8397" marR="8397" marT="8397"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400" b="1" i="0" u="none" strike="noStrike">
                          <a:solidFill>
                            <a:srgbClr val="000000"/>
                          </a:solidFill>
                          <a:latin typeface="Arial"/>
                        </a:rPr>
                        <a:t>27</a:t>
                      </a:r>
                    </a:p>
                  </a:txBody>
                  <a:tcPr marL="8397" marR="8397" marT="8397"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400" b="1" i="0" u="none" strike="noStrike">
                          <a:solidFill>
                            <a:srgbClr val="000000"/>
                          </a:solidFill>
                          <a:latin typeface="Arial"/>
                        </a:rPr>
                        <a:t>437</a:t>
                      </a:r>
                    </a:p>
                  </a:txBody>
                  <a:tcPr marL="8397" marR="8397" marT="8397"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400" b="1" i="0" u="none" strike="noStrike">
                          <a:solidFill>
                            <a:srgbClr val="000000"/>
                          </a:solidFill>
                          <a:latin typeface="Arial"/>
                        </a:rPr>
                        <a:t>29</a:t>
                      </a:r>
                    </a:p>
                  </a:txBody>
                  <a:tcPr marL="8397" marR="8397" marT="8397"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400" b="1" i="0" u="none" strike="noStrike" dirty="0">
                          <a:solidFill>
                            <a:srgbClr val="000000"/>
                          </a:solidFill>
                          <a:latin typeface="Arial"/>
                        </a:rPr>
                        <a:t>279</a:t>
                      </a:r>
                    </a:p>
                  </a:txBody>
                  <a:tcPr marL="8397" marR="8397" marT="839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400" b="1" i="0" u="none" strike="noStrike" dirty="0">
                          <a:solidFill>
                            <a:srgbClr val="000000"/>
                          </a:solidFill>
                          <a:latin typeface="Arial"/>
                        </a:rPr>
                        <a:t>28</a:t>
                      </a:r>
                    </a:p>
                  </a:txBody>
                  <a:tcPr marL="8397" marR="8397" marT="83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ctr" fontAlgn="ctr"/>
                      <a:r>
                        <a:rPr lang="en-US" sz="1400" b="1" i="0" u="none" strike="noStrike">
                          <a:solidFill>
                            <a:srgbClr val="000000"/>
                          </a:solidFill>
                          <a:latin typeface="Arial"/>
                        </a:rPr>
                        <a:t>113</a:t>
                      </a:r>
                    </a:p>
                  </a:txBody>
                  <a:tcPr marL="8397" marR="8397" marT="839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239306">
                <a:tc>
                  <a:txBody>
                    <a:bodyPr/>
                    <a:lstStyle/>
                    <a:p>
                      <a:pPr algn="l" fontAlgn="ctr"/>
                      <a:r>
                        <a:rPr lang="en-US" sz="1400" b="1" i="0" u="none" strike="noStrike">
                          <a:solidFill>
                            <a:srgbClr val="000000"/>
                          </a:solidFill>
                          <a:latin typeface="Calibri"/>
                        </a:rPr>
                        <a:t>Reasoning &amp; Logic</a:t>
                      </a:r>
                    </a:p>
                  </a:txBody>
                  <a:tcPr marL="8397" marR="8397" marT="8397" marB="0" anchor="ctr">
                    <a:lnL>
                      <a:noFill/>
                    </a:lnL>
                    <a:lnR>
                      <a:noFill/>
                    </a:lnR>
                    <a:lnT>
                      <a:noFill/>
                    </a:lnT>
                    <a:lnB>
                      <a:noFill/>
                    </a:lnB>
                  </a:tcPr>
                </a:tc>
                <a:tc>
                  <a:txBody>
                    <a:bodyPr/>
                    <a:lstStyle/>
                    <a:p>
                      <a:pPr algn="r" fontAlgn="ctr"/>
                      <a:r>
                        <a:rPr lang="en-US" sz="1200" b="0" i="0" u="none" strike="noStrike" dirty="0">
                          <a:solidFill>
                            <a:srgbClr val="000000"/>
                          </a:solidFill>
                          <a:latin typeface="Arial Narrow"/>
                        </a:rPr>
                        <a:t>Concept Formation (5-COG)</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21</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1319</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28</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651</a:t>
                      </a:r>
                    </a:p>
                  </a:txBody>
                  <a:tcPr marL="8397" marR="8397" marT="839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dirty="0">
                          <a:solidFill>
                            <a:srgbClr val="000000"/>
                          </a:solidFill>
                          <a:latin typeface="Arial"/>
                        </a:rPr>
                        <a:t>29</a:t>
                      </a:r>
                    </a:p>
                  </a:txBody>
                  <a:tcPr marL="8397" marR="8397" marT="83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a:solidFill>
                            <a:srgbClr val="000000"/>
                          </a:solidFill>
                          <a:latin typeface="Arial"/>
                        </a:rPr>
                        <a:t>378</a:t>
                      </a:r>
                    </a:p>
                  </a:txBody>
                  <a:tcPr marL="8397" marR="8397" marT="8397" marB="0" anchor="ctr">
                    <a:lnL w="12700" cap="flat" cmpd="sng" algn="ctr">
                      <a:solidFill>
                        <a:srgbClr val="000000"/>
                      </a:solidFill>
                      <a:prstDash val="solid"/>
                      <a:round/>
                      <a:headEnd type="none" w="med" len="med"/>
                      <a:tailEnd type="none" w="med" len="med"/>
                    </a:lnL>
                    <a:lnR>
                      <a:noFill/>
                    </a:lnR>
                    <a:lnT>
                      <a:noFill/>
                    </a:lnT>
                    <a:lnB>
                      <a:noFill/>
                    </a:lnB>
                  </a:tcPr>
                </a:tc>
              </a:tr>
              <a:tr h="239306">
                <a:tc>
                  <a:txBody>
                    <a:bodyPr/>
                    <a:lstStyle/>
                    <a:p>
                      <a:pPr algn="l" fontAlgn="ctr"/>
                      <a:endParaRPr lang="en-US" sz="1400" b="1" i="0" u="none" strike="noStrike">
                        <a:solidFill>
                          <a:srgbClr val="000000"/>
                        </a:solidFill>
                        <a:latin typeface="Calibri"/>
                      </a:endParaRPr>
                    </a:p>
                  </a:txBody>
                  <a:tcPr marL="8397" marR="8397" marT="8397" marB="0" anchor="ctr">
                    <a:lnL>
                      <a:noFill/>
                    </a:lnL>
                    <a:lnR>
                      <a:noFill/>
                    </a:lnR>
                    <a:lnT>
                      <a:noFill/>
                    </a:lnT>
                    <a:lnB>
                      <a:noFill/>
                    </a:lnB>
                  </a:tcPr>
                </a:tc>
                <a:tc>
                  <a:txBody>
                    <a:bodyPr/>
                    <a:lstStyle/>
                    <a:p>
                      <a:pPr algn="r" fontAlgn="ctr"/>
                      <a:r>
                        <a:rPr lang="en-US" sz="1200" b="0" i="0" u="none" strike="noStrike" dirty="0">
                          <a:solidFill>
                            <a:srgbClr val="000000"/>
                          </a:solidFill>
                          <a:latin typeface="Arial Narrow"/>
                        </a:rPr>
                        <a:t>Analysis-Synthesis (15-COG)</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12</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45</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20</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17</a:t>
                      </a:r>
                    </a:p>
                  </a:txBody>
                  <a:tcPr marL="8397" marR="8397" marT="839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28</a:t>
                      </a:r>
                    </a:p>
                  </a:txBody>
                  <a:tcPr marL="8397" marR="8397" marT="83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11</a:t>
                      </a:r>
                    </a:p>
                  </a:txBody>
                  <a:tcPr marL="8397" marR="8397" marT="8397" marB="0" anchor="ctr">
                    <a:lnL w="12700" cap="flat" cmpd="sng" algn="ctr">
                      <a:solidFill>
                        <a:srgbClr val="000000"/>
                      </a:solidFill>
                      <a:prstDash val="solid"/>
                      <a:round/>
                      <a:headEnd type="none" w="med" len="med"/>
                      <a:tailEnd type="none" w="med" len="med"/>
                    </a:lnL>
                    <a:lnR>
                      <a:noFill/>
                    </a:lnR>
                    <a:lnT>
                      <a:noFill/>
                    </a:lnT>
                    <a:lnB>
                      <a:noFill/>
                    </a:lnB>
                  </a:tcPr>
                </a:tc>
              </a:tr>
              <a:tr h="239306">
                <a:tc>
                  <a:txBody>
                    <a:bodyPr/>
                    <a:lstStyle/>
                    <a:p>
                      <a:pPr algn="l" fontAlgn="ctr"/>
                      <a:r>
                        <a:rPr lang="en-US" sz="1400" b="1" i="0" u="none" strike="noStrike">
                          <a:solidFill>
                            <a:srgbClr val="000000"/>
                          </a:solidFill>
                          <a:latin typeface="Calibri"/>
                        </a:rPr>
                        <a:t>Processing Speed</a:t>
                      </a:r>
                    </a:p>
                  </a:txBody>
                  <a:tcPr marL="8397" marR="8397" marT="8397" marB="0" anchor="ctr">
                    <a:lnL>
                      <a:noFill/>
                    </a:lnL>
                    <a:lnR>
                      <a:noFill/>
                    </a:lnR>
                    <a:lnT>
                      <a:noFill/>
                    </a:lnT>
                    <a:lnB>
                      <a:noFill/>
                    </a:lnB>
                  </a:tcPr>
                </a:tc>
                <a:tc>
                  <a:txBody>
                    <a:bodyPr/>
                    <a:lstStyle/>
                    <a:p>
                      <a:pPr algn="r" fontAlgn="ctr"/>
                      <a:r>
                        <a:rPr lang="en-US" sz="1200" b="0" i="0" u="none" strike="noStrike" dirty="0">
                          <a:solidFill>
                            <a:srgbClr val="000000"/>
                          </a:solidFill>
                          <a:latin typeface="Arial Narrow"/>
                        </a:rPr>
                        <a:t>Pair Cancellation (20-COG)</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24</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1036</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31</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555</a:t>
                      </a:r>
                    </a:p>
                  </a:txBody>
                  <a:tcPr marL="8397" marR="8397" marT="839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36</a:t>
                      </a:r>
                    </a:p>
                  </a:txBody>
                  <a:tcPr marL="8397" marR="8397" marT="83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227</a:t>
                      </a:r>
                    </a:p>
                  </a:txBody>
                  <a:tcPr marL="8397" marR="8397" marT="8397" marB="0" anchor="ctr">
                    <a:lnL w="12700" cap="flat" cmpd="sng" algn="ctr">
                      <a:solidFill>
                        <a:srgbClr val="000000"/>
                      </a:solidFill>
                      <a:prstDash val="solid"/>
                      <a:round/>
                      <a:headEnd type="none" w="med" len="med"/>
                      <a:tailEnd type="none" w="med" len="med"/>
                    </a:lnL>
                    <a:lnR>
                      <a:noFill/>
                    </a:lnR>
                    <a:lnT>
                      <a:noFill/>
                    </a:lnT>
                    <a:lnB>
                      <a:noFill/>
                    </a:lnB>
                  </a:tcPr>
                </a:tc>
              </a:tr>
              <a:tr h="239306">
                <a:tc>
                  <a:txBody>
                    <a:bodyPr/>
                    <a:lstStyle/>
                    <a:p>
                      <a:pPr algn="l" fontAlgn="ctr"/>
                      <a:endParaRPr lang="en-US" sz="1400" b="1" i="0" u="none" strike="noStrike">
                        <a:solidFill>
                          <a:srgbClr val="000000"/>
                        </a:solidFill>
                        <a:latin typeface="Calibri"/>
                      </a:endParaRPr>
                    </a:p>
                  </a:txBody>
                  <a:tcPr marL="8397" marR="8397" marT="8397" marB="0" anchor="ctr">
                    <a:lnL>
                      <a:noFill/>
                    </a:lnL>
                    <a:lnR>
                      <a:noFill/>
                    </a:lnR>
                    <a:lnT>
                      <a:noFill/>
                    </a:lnT>
                    <a:lnB>
                      <a:noFill/>
                    </a:lnB>
                  </a:tcPr>
                </a:tc>
                <a:tc>
                  <a:txBody>
                    <a:bodyPr/>
                    <a:lstStyle/>
                    <a:p>
                      <a:pPr algn="r" fontAlgn="ctr"/>
                      <a:r>
                        <a:rPr lang="en-US" sz="1200" b="0" i="0" u="none" strike="noStrike" dirty="0">
                          <a:solidFill>
                            <a:srgbClr val="000000"/>
                          </a:solidFill>
                          <a:latin typeface="Arial Narrow"/>
                        </a:rPr>
                        <a:t>Visual Matching (6-COG)</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13</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1123</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15</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780</a:t>
                      </a:r>
                    </a:p>
                  </a:txBody>
                  <a:tcPr marL="8397" marR="8397" marT="839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14</a:t>
                      </a:r>
                    </a:p>
                  </a:txBody>
                  <a:tcPr marL="8397" marR="8397" marT="83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354</a:t>
                      </a:r>
                    </a:p>
                  </a:txBody>
                  <a:tcPr marL="8397" marR="8397" marT="8397" marB="0" anchor="ctr">
                    <a:lnL w="12700" cap="flat" cmpd="sng" algn="ctr">
                      <a:solidFill>
                        <a:srgbClr val="000000"/>
                      </a:solidFill>
                      <a:prstDash val="solid"/>
                      <a:round/>
                      <a:headEnd type="none" w="med" len="med"/>
                      <a:tailEnd type="none" w="med" len="med"/>
                    </a:lnL>
                    <a:lnR>
                      <a:noFill/>
                    </a:lnR>
                    <a:lnT>
                      <a:noFill/>
                    </a:lnT>
                    <a:lnB>
                      <a:noFill/>
                    </a:lnB>
                  </a:tcPr>
                </a:tc>
              </a:tr>
              <a:tr h="239306">
                <a:tc>
                  <a:txBody>
                    <a:bodyPr/>
                    <a:lstStyle/>
                    <a:p>
                      <a:pPr algn="l" fontAlgn="ctr"/>
                      <a:endParaRPr lang="en-US" sz="1400" b="1" i="0" u="none" strike="noStrike">
                        <a:solidFill>
                          <a:srgbClr val="000000"/>
                        </a:solidFill>
                        <a:latin typeface="Calibri"/>
                      </a:endParaRPr>
                    </a:p>
                  </a:txBody>
                  <a:tcPr marL="8397" marR="8397" marT="8397" marB="0" anchor="ctr">
                    <a:lnL>
                      <a:noFill/>
                    </a:lnL>
                    <a:lnR>
                      <a:noFill/>
                    </a:lnR>
                    <a:lnT>
                      <a:noFill/>
                    </a:lnT>
                    <a:lnB>
                      <a:noFill/>
                    </a:lnB>
                  </a:tcPr>
                </a:tc>
                <a:tc>
                  <a:txBody>
                    <a:bodyPr/>
                    <a:lstStyle/>
                    <a:p>
                      <a:pPr algn="r" fontAlgn="ctr"/>
                      <a:r>
                        <a:rPr lang="en-US" sz="1200" b="0" i="0" u="none" strike="noStrike" dirty="0">
                          <a:solidFill>
                            <a:srgbClr val="000000"/>
                          </a:solidFill>
                          <a:latin typeface="Arial Narrow"/>
                        </a:rPr>
                        <a:t>Decision Speed (16-COG)</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17</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124</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29</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57</a:t>
                      </a:r>
                    </a:p>
                  </a:txBody>
                  <a:tcPr marL="8397" marR="8397" marT="839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28</a:t>
                      </a:r>
                    </a:p>
                  </a:txBody>
                  <a:tcPr marL="8397" marR="8397" marT="83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21</a:t>
                      </a:r>
                    </a:p>
                  </a:txBody>
                  <a:tcPr marL="8397" marR="8397" marT="8397" marB="0" anchor="ctr">
                    <a:lnL w="12700" cap="flat" cmpd="sng" algn="ctr">
                      <a:solidFill>
                        <a:srgbClr val="000000"/>
                      </a:solidFill>
                      <a:prstDash val="solid"/>
                      <a:round/>
                      <a:headEnd type="none" w="med" len="med"/>
                      <a:tailEnd type="none" w="med" len="med"/>
                    </a:lnL>
                    <a:lnR>
                      <a:noFill/>
                    </a:lnR>
                    <a:lnT>
                      <a:noFill/>
                    </a:lnT>
                    <a:lnB>
                      <a:noFill/>
                    </a:lnB>
                  </a:tcPr>
                </a:tc>
              </a:tr>
              <a:tr h="239306">
                <a:tc>
                  <a:txBody>
                    <a:bodyPr/>
                    <a:lstStyle/>
                    <a:p>
                      <a:pPr algn="l" fontAlgn="ctr"/>
                      <a:r>
                        <a:rPr lang="en-US" sz="1400" b="1" i="0" u="none" strike="noStrike">
                          <a:solidFill>
                            <a:srgbClr val="000000"/>
                          </a:solidFill>
                          <a:latin typeface="Calibri"/>
                        </a:rPr>
                        <a:t>Auditory Processing</a:t>
                      </a:r>
                    </a:p>
                  </a:txBody>
                  <a:tcPr marL="8397" marR="8397" marT="8397" marB="0" anchor="ctr">
                    <a:lnL>
                      <a:noFill/>
                    </a:lnL>
                    <a:lnR>
                      <a:noFill/>
                    </a:lnR>
                    <a:lnT>
                      <a:noFill/>
                    </a:lnT>
                    <a:lnB>
                      <a:noFill/>
                    </a:lnB>
                  </a:tcPr>
                </a:tc>
                <a:tc>
                  <a:txBody>
                    <a:bodyPr/>
                    <a:lstStyle/>
                    <a:p>
                      <a:pPr algn="r" fontAlgn="ctr"/>
                      <a:r>
                        <a:rPr lang="en-US" sz="1200" b="0" i="0" u="none" strike="noStrike" dirty="0">
                          <a:solidFill>
                            <a:srgbClr val="000000"/>
                          </a:solidFill>
                          <a:latin typeface="Arial Narrow"/>
                        </a:rPr>
                        <a:t>Sound Awareness (21-ACH)</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25</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1322</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29</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838</a:t>
                      </a:r>
                    </a:p>
                  </a:txBody>
                  <a:tcPr marL="8397" marR="8397" marT="839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31</a:t>
                      </a:r>
                    </a:p>
                  </a:txBody>
                  <a:tcPr marL="8397" marR="8397" marT="83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458</a:t>
                      </a:r>
                    </a:p>
                  </a:txBody>
                  <a:tcPr marL="8397" marR="8397" marT="8397" marB="0" anchor="ctr">
                    <a:lnL w="12700" cap="flat" cmpd="sng" algn="ctr">
                      <a:solidFill>
                        <a:srgbClr val="000000"/>
                      </a:solidFill>
                      <a:prstDash val="solid"/>
                      <a:round/>
                      <a:headEnd type="none" w="med" len="med"/>
                      <a:tailEnd type="none" w="med" len="med"/>
                    </a:lnL>
                    <a:lnR>
                      <a:noFill/>
                    </a:lnR>
                    <a:lnT>
                      <a:noFill/>
                    </a:lnT>
                    <a:lnB>
                      <a:noFill/>
                    </a:lnB>
                  </a:tcPr>
                </a:tc>
              </a:tr>
              <a:tr h="239306">
                <a:tc>
                  <a:txBody>
                    <a:bodyPr/>
                    <a:lstStyle/>
                    <a:p>
                      <a:pPr algn="l" fontAlgn="ctr"/>
                      <a:endParaRPr lang="en-US" sz="1400" b="1" i="0" u="none" strike="noStrike">
                        <a:solidFill>
                          <a:srgbClr val="000000"/>
                        </a:solidFill>
                        <a:latin typeface="Calibri"/>
                      </a:endParaRPr>
                    </a:p>
                  </a:txBody>
                  <a:tcPr marL="8397" marR="8397" marT="8397" marB="0" anchor="ctr">
                    <a:lnL>
                      <a:noFill/>
                    </a:lnL>
                    <a:lnR>
                      <a:noFill/>
                    </a:lnR>
                    <a:lnT>
                      <a:noFill/>
                    </a:lnT>
                    <a:lnB>
                      <a:noFill/>
                    </a:lnB>
                  </a:tcPr>
                </a:tc>
                <a:tc>
                  <a:txBody>
                    <a:bodyPr/>
                    <a:lstStyle/>
                    <a:p>
                      <a:pPr algn="r" fontAlgn="ctr"/>
                      <a:r>
                        <a:rPr lang="en-US" sz="1200" b="0" i="0" u="none" strike="noStrike" dirty="0">
                          <a:solidFill>
                            <a:srgbClr val="000000"/>
                          </a:solidFill>
                          <a:latin typeface="Arial Narrow"/>
                        </a:rPr>
                        <a:t>Sound Blending (4-COG)</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16</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659</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36</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152</a:t>
                      </a:r>
                    </a:p>
                  </a:txBody>
                  <a:tcPr marL="8397" marR="8397" marT="839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40</a:t>
                      </a:r>
                    </a:p>
                  </a:txBody>
                  <a:tcPr marL="8397" marR="8397" marT="83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76</a:t>
                      </a:r>
                    </a:p>
                  </a:txBody>
                  <a:tcPr marL="8397" marR="8397" marT="8397" marB="0" anchor="ctr">
                    <a:lnL w="12700" cap="flat" cmpd="sng" algn="ctr">
                      <a:solidFill>
                        <a:srgbClr val="000000"/>
                      </a:solidFill>
                      <a:prstDash val="solid"/>
                      <a:round/>
                      <a:headEnd type="none" w="med" len="med"/>
                      <a:tailEnd type="none" w="med" len="med"/>
                    </a:lnL>
                    <a:lnR>
                      <a:noFill/>
                    </a:lnR>
                    <a:lnT>
                      <a:noFill/>
                    </a:lnT>
                    <a:lnB>
                      <a:noFill/>
                    </a:lnB>
                  </a:tcPr>
                </a:tc>
              </a:tr>
              <a:tr h="239306">
                <a:tc>
                  <a:txBody>
                    <a:bodyPr/>
                    <a:lstStyle/>
                    <a:p>
                      <a:pPr algn="l" fontAlgn="ctr"/>
                      <a:endParaRPr lang="en-US" sz="1400" b="1" i="0" u="none" strike="noStrike" dirty="0">
                        <a:solidFill>
                          <a:srgbClr val="000000"/>
                        </a:solidFill>
                        <a:latin typeface="Calibri"/>
                      </a:endParaRPr>
                    </a:p>
                  </a:txBody>
                  <a:tcPr marL="8397" marR="8397" marT="8397" marB="0" anchor="ctr">
                    <a:lnL>
                      <a:noFill/>
                    </a:lnL>
                    <a:lnR>
                      <a:noFill/>
                    </a:lnR>
                    <a:lnT>
                      <a:noFill/>
                    </a:lnT>
                    <a:lnB>
                      <a:noFill/>
                    </a:lnB>
                  </a:tcPr>
                </a:tc>
                <a:tc>
                  <a:txBody>
                    <a:bodyPr/>
                    <a:lstStyle/>
                    <a:p>
                      <a:pPr algn="r" fontAlgn="ctr"/>
                      <a:r>
                        <a:rPr lang="en-US" sz="1200" b="0" i="0" u="none" strike="noStrike" dirty="0">
                          <a:solidFill>
                            <a:srgbClr val="000000"/>
                          </a:solidFill>
                          <a:latin typeface="Arial Narrow"/>
                        </a:rPr>
                        <a:t>Segmenting </a:t>
                      </a:r>
                      <a:r>
                        <a:rPr lang="en-US" sz="1200" b="0" i="0" u="none" strike="noStrike" dirty="0" err="1">
                          <a:solidFill>
                            <a:srgbClr val="000000"/>
                          </a:solidFill>
                          <a:latin typeface="Arial Narrow"/>
                        </a:rPr>
                        <a:t>Nonwords</a:t>
                      </a:r>
                      <a:r>
                        <a:rPr lang="en-US" sz="1200" b="0" i="0" u="none" strike="noStrike" dirty="0">
                          <a:solidFill>
                            <a:srgbClr val="000000"/>
                          </a:solidFill>
                          <a:latin typeface="Arial Narrow"/>
                        </a:rPr>
                        <a:t> (12-CTOPP)</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34</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337</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40</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188</a:t>
                      </a:r>
                    </a:p>
                  </a:txBody>
                  <a:tcPr marL="8397" marR="8397" marT="839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42</a:t>
                      </a:r>
                    </a:p>
                  </a:txBody>
                  <a:tcPr marL="8397" marR="8397" marT="83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135</a:t>
                      </a:r>
                    </a:p>
                  </a:txBody>
                  <a:tcPr marL="8397" marR="8397" marT="8397" marB="0" anchor="ctr">
                    <a:lnL w="12700" cap="flat" cmpd="sng" algn="ctr">
                      <a:solidFill>
                        <a:srgbClr val="000000"/>
                      </a:solidFill>
                      <a:prstDash val="solid"/>
                      <a:round/>
                      <a:headEnd type="none" w="med" len="med"/>
                      <a:tailEnd type="none" w="med" len="med"/>
                    </a:lnL>
                    <a:lnR>
                      <a:noFill/>
                    </a:lnR>
                    <a:lnT>
                      <a:noFill/>
                    </a:lnT>
                    <a:lnB>
                      <a:noFill/>
                    </a:lnB>
                  </a:tcPr>
                </a:tc>
              </a:tr>
              <a:tr h="239306">
                <a:tc>
                  <a:txBody>
                    <a:bodyPr/>
                    <a:lstStyle/>
                    <a:p>
                      <a:pPr algn="l" fontAlgn="ctr"/>
                      <a:endParaRPr lang="en-US" sz="1400" b="1" i="0" u="none" strike="noStrike">
                        <a:solidFill>
                          <a:srgbClr val="000000"/>
                        </a:solidFill>
                        <a:latin typeface="Calibri"/>
                      </a:endParaRPr>
                    </a:p>
                  </a:txBody>
                  <a:tcPr marL="8397" marR="8397" marT="8397" marB="0" anchor="ctr">
                    <a:lnL>
                      <a:noFill/>
                    </a:lnL>
                    <a:lnR>
                      <a:noFill/>
                    </a:lnR>
                    <a:lnT>
                      <a:noFill/>
                    </a:lnT>
                    <a:lnB>
                      <a:noFill/>
                    </a:lnB>
                  </a:tcPr>
                </a:tc>
                <a:tc>
                  <a:txBody>
                    <a:bodyPr/>
                    <a:lstStyle/>
                    <a:p>
                      <a:pPr algn="r" fontAlgn="ctr"/>
                      <a:r>
                        <a:rPr lang="en-US" sz="1200" b="0" i="0" u="none" strike="noStrike" dirty="0">
                          <a:solidFill>
                            <a:srgbClr val="000000"/>
                          </a:solidFill>
                          <a:latin typeface="Arial Narrow"/>
                        </a:rPr>
                        <a:t>Blending </a:t>
                      </a:r>
                      <a:r>
                        <a:rPr lang="en-US" sz="1200" b="0" i="0" u="none" strike="noStrike" dirty="0" err="1">
                          <a:solidFill>
                            <a:srgbClr val="000000"/>
                          </a:solidFill>
                          <a:latin typeface="Arial Narrow"/>
                        </a:rPr>
                        <a:t>Nonwords</a:t>
                      </a:r>
                      <a:r>
                        <a:rPr lang="en-US" sz="1200" b="0" i="0" u="none" strike="noStrike" dirty="0">
                          <a:solidFill>
                            <a:srgbClr val="000000"/>
                          </a:solidFill>
                          <a:latin typeface="Arial Narrow"/>
                        </a:rPr>
                        <a:t> (10-CTOPP)</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27</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347</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38</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169</a:t>
                      </a:r>
                    </a:p>
                  </a:txBody>
                  <a:tcPr marL="8397" marR="8397" marT="839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42</a:t>
                      </a:r>
                    </a:p>
                  </a:txBody>
                  <a:tcPr marL="8397" marR="8397" marT="83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103</a:t>
                      </a:r>
                    </a:p>
                  </a:txBody>
                  <a:tcPr marL="8397" marR="8397" marT="8397" marB="0" anchor="ctr">
                    <a:lnL w="12700" cap="flat" cmpd="sng" algn="ctr">
                      <a:solidFill>
                        <a:srgbClr val="000000"/>
                      </a:solidFill>
                      <a:prstDash val="solid"/>
                      <a:round/>
                      <a:headEnd type="none" w="med" len="med"/>
                      <a:tailEnd type="none" w="med" len="med"/>
                    </a:lnL>
                    <a:lnR>
                      <a:noFill/>
                    </a:lnR>
                    <a:lnT>
                      <a:noFill/>
                    </a:lnT>
                    <a:lnB>
                      <a:noFill/>
                    </a:lnB>
                  </a:tcPr>
                </a:tc>
              </a:tr>
              <a:tr h="239306">
                <a:tc>
                  <a:txBody>
                    <a:bodyPr/>
                    <a:lstStyle/>
                    <a:p>
                      <a:pPr algn="l" fontAlgn="ctr"/>
                      <a:r>
                        <a:rPr lang="en-US" sz="1400" b="1" i="0" u="none" strike="noStrike">
                          <a:solidFill>
                            <a:srgbClr val="000000"/>
                          </a:solidFill>
                          <a:latin typeface="Calibri"/>
                        </a:rPr>
                        <a:t>Long Term Memory</a:t>
                      </a:r>
                    </a:p>
                  </a:txBody>
                  <a:tcPr marL="8397" marR="8397" marT="8397" marB="0" anchor="ctr">
                    <a:lnL>
                      <a:noFill/>
                    </a:lnL>
                    <a:lnR>
                      <a:noFill/>
                    </a:lnR>
                    <a:lnT>
                      <a:noFill/>
                    </a:lnT>
                    <a:lnB>
                      <a:noFill/>
                    </a:lnB>
                  </a:tcPr>
                </a:tc>
                <a:tc>
                  <a:txBody>
                    <a:bodyPr/>
                    <a:lstStyle/>
                    <a:p>
                      <a:pPr algn="r" fontAlgn="ctr"/>
                      <a:r>
                        <a:rPr lang="en-US" sz="1200" b="0" i="0" u="none" strike="noStrike" dirty="0">
                          <a:solidFill>
                            <a:srgbClr val="000000"/>
                          </a:solidFill>
                          <a:latin typeface="Arial Narrow"/>
                        </a:rPr>
                        <a:t>Visual-Auditory Learning (2-COG)</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26</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1325</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29</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874</a:t>
                      </a:r>
                    </a:p>
                  </a:txBody>
                  <a:tcPr marL="8397" marR="8397" marT="839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30</a:t>
                      </a:r>
                    </a:p>
                  </a:txBody>
                  <a:tcPr marL="8397" marR="8397" marT="83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563</a:t>
                      </a:r>
                    </a:p>
                  </a:txBody>
                  <a:tcPr marL="8397" marR="8397" marT="8397" marB="0" anchor="ctr">
                    <a:lnL w="12700" cap="flat" cmpd="sng" algn="ctr">
                      <a:solidFill>
                        <a:srgbClr val="000000"/>
                      </a:solidFill>
                      <a:prstDash val="solid"/>
                      <a:round/>
                      <a:headEnd type="none" w="med" len="med"/>
                      <a:tailEnd type="none" w="med" len="med"/>
                    </a:lnL>
                    <a:lnR>
                      <a:noFill/>
                    </a:lnR>
                    <a:lnT>
                      <a:noFill/>
                    </a:lnT>
                    <a:lnB>
                      <a:noFill/>
                    </a:lnB>
                  </a:tcPr>
                </a:tc>
              </a:tr>
              <a:tr h="239306">
                <a:tc>
                  <a:txBody>
                    <a:bodyPr/>
                    <a:lstStyle/>
                    <a:p>
                      <a:pPr algn="l" fontAlgn="ctr"/>
                      <a:endParaRPr lang="en-US" sz="1400" b="1" i="0" u="none" strike="noStrike">
                        <a:solidFill>
                          <a:srgbClr val="000000"/>
                        </a:solidFill>
                        <a:latin typeface="Calibri"/>
                      </a:endParaRPr>
                    </a:p>
                  </a:txBody>
                  <a:tcPr marL="8397" marR="8397" marT="8397" marB="0" anchor="ctr">
                    <a:lnL>
                      <a:noFill/>
                    </a:lnL>
                    <a:lnR>
                      <a:noFill/>
                    </a:lnR>
                    <a:lnT>
                      <a:noFill/>
                    </a:lnT>
                    <a:lnB>
                      <a:noFill/>
                    </a:lnB>
                  </a:tcPr>
                </a:tc>
                <a:tc>
                  <a:txBody>
                    <a:bodyPr/>
                    <a:lstStyle/>
                    <a:p>
                      <a:pPr algn="r" fontAlgn="ctr"/>
                      <a:r>
                        <a:rPr lang="en-US" sz="1200" b="0" i="0" u="none" strike="noStrike" dirty="0">
                          <a:solidFill>
                            <a:srgbClr val="000000"/>
                          </a:solidFill>
                          <a:latin typeface="Arial Narrow"/>
                        </a:rPr>
                        <a:t>Retrieval Fluency (12-COG)</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15</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388</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20</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199</a:t>
                      </a:r>
                    </a:p>
                  </a:txBody>
                  <a:tcPr marL="8397" marR="8397" marT="839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21</a:t>
                      </a:r>
                    </a:p>
                  </a:txBody>
                  <a:tcPr marL="8397" marR="8397" marT="83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125</a:t>
                      </a:r>
                    </a:p>
                  </a:txBody>
                  <a:tcPr marL="8397" marR="8397" marT="8397" marB="0" anchor="ctr">
                    <a:lnL w="12700" cap="flat" cmpd="sng" algn="ctr">
                      <a:solidFill>
                        <a:srgbClr val="000000"/>
                      </a:solidFill>
                      <a:prstDash val="solid"/>
                      <a:round/>
                      <a:headEnd type="none" w="med" len="med"/>
                      <a:tailEnd type="none" w="med" len="med"/>
                    </a:lnL>
                    <a:lnR>
                      <a:noFill/>
                    </a:lnR>
                    <a:lnT>
                      <a:noFill/>
                    </a:lnT>
                    <a:lnB>
                      <a:noFill/>
                    </a:lnB>
                  </a:tcPr>
                </a:tc>
              </a:tr>
              <a:tr h="239306">
                <a:tc>
                  <a:txBody>
                    <a:bodyPr/>
                    <a:lstStyle/>
                    <a:p>
                      <a:pPr algn="l" fontAlgn="ctr"/>
                      <a:r>
                        <a:rPr lang="en-US" sz="1400" b="1" i="0" u="none" strike="noStrike">
                          <a:solidFill>
                            <a:srgbClr val="000000"/>
                          </a:solidFill>
                          <a:latin typeface="Calibri"/>
                        </a:rPr>
                        <a:t>Working Memory</a:t>
                      </a:r>
                    </a:p>
                  </a:txBody>
                  <a:tcPr marL="8397" marR="8397" marT="8397" marB="0" anchor="ctr">
                    <a:lnL>
                      <a:noFill/>
                    </a:lnL>
                    <a:lnR>
                      <a:noFill/>
                    </a:lnR>
                    <a:lnT>
                      <a:noFill/>
                    </a:lnT>
                    <a:lnB>
                      <a:noFill/>
                    </a:lnB>
                  </a:tcPr>
                </a:tc>
                <a:tc>
                  <a:txBody>
                    <a:bodyPr/>
                    <a:lstStyle/>
                    <a:p>
                      <a:pPr algn="r" fontAlgn="ctr"/>
                      <a:r>
                        <a:rPr lang="en-US" sz="1200" b="0" i="0" u="none" strike="noStrike" dirty="0">
                          <a:solidFill>
                            <a:srgbClr val="000000"/>
                          </a:solidFill>
                          <a:latin typeface="Arial Narrow"/>
                        </a:rPr>
                        <a:t>Numbers Reversed (7-COG)</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16</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1326</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19</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849</a:t>
                      </a:r>
                    </a:p>
                  </a:txBody>
                  <a:tcPr marL="8397" marR="8397" marT="839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21</a:t>
                      </a:r>
                    </a:p>
                  </a:txBody>
                  <a:tcPr marL="8397" marR="8397" marT="83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540</a:t>
                      </a:r>
                    </a:p>
                  </a:txBody>
                  <a:tcPr marL="8397" marR="8397" marT="8397" marB="0" anchor="ctr">
                    <a:lnL w="12700" cap="flat" cmpd="sng" algn="ctr">
                      <a:solidFill>
                        <a:srgbClr val="000000"/>
                      </a:solidFill>
                      <a:prstDash val="solid"/>
                      <a:round/>
                      <a:headEnd type="none" w="med" len="med"/>
                      <a:tailEnd type="none" w="med" len="med"/>
                    </a:lnL>
                    <a:lnR>
                      <a:noFill/>
                    </a:lnR>
                    <a:lnT>
                      <a:noFill/>
                    </a:lnT>
                    <a:lnB>
                      <a:noFill/>
                    </a:lnB>
                  </a:tcPr>
                </a:tc>
              </a:tr>
              <a:tr h="239306">
                <a:tc>
                  <a:txBody>
                    <a:bodyPr/>
                    <a:lstStyle/>
                    <a:p>
                      <a:pPr algn="l" fontAlgn="ctr"/>
                      <a:endParaRPr lang="en-US" sz="1400" b="1" i="0" u="none" strike="noStrike">
                        <a:solidFill>
                          <a:srgbClr val="000000"/>
                        </a:solidFill>
                        <a:latin typeface="Calibri"/>
                      </a:endParaRPr>
                    </a:p>
                  </a:txBody>
                  <a:tcPr marL="8397" marR="8397" marT="8397" marB="0" anchor="ctr">
                    <a:lnL>
                      <a:noFill/>
                    </a:lnL>
                    <a:lnR>
                      <a:noFill/>
                    </a:lnR>
                    <a:lnT>
                      <a:noFill/>
                    </a:lnT>
                    <a:lnB>
                      <a:noFill/>
                    </a:lnB>
                  </a:tcPr>
                </a:tc>
                <a:tc>
                  <a:txBody>
                    <a:bodyPr/>
                    <a:lstStyle/>
                    <a:p>
                      <a:pPr algn="r" fontAlgn="ctr"/>
                      <a:r>
                        <a:rPr lang="en-US" sz="1200" b="0" i="0" u="none" strike="noStrike" dirty="0">
                          <a:solidFill>
                            <a:srgbClr val="000000"/>
                          </a:solidFill>
                          <a:latin typeface="Arial Narrow"/>
                        </a:rPr>
                        <a:t>Auditory Work Memory (9-COG)</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16</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742</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24</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405</a:t>
                      </a:r>
                    </a:p>
                  </a:txBody>
                  <a:tcPr marL="8397" marR="8397" marT="839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27</a:t>
                      </a:r>
                    </a:p>
                  </a:txBody>
                  <a:tcPr marL="8397" marR="8397" marT="83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201</a:t>
                      </a:r>
                    </a:p>
                  </a:txBody>
                  <a:tcPr marL="8397" marR="8397" marT="8397" marB="0" anchor="ctr">
                    <a:lnL w="12700" cap="flat" cmpd="sng" algn="ctr">
                      <a:solidFill>
                        <a:srgbClr val="000000"/>
                      </a:solidFill>
                      <a:prstDash val="solid"/>
                      <a:round/>
                      <a:headEnd type="none" w="med" len="med"/>
                      <a:tailEnd type="none" w="med" len="med"/>
                    </a:lnL>
                    <a:lnR>
                      <a:noFill/>
                    </a:lnR>
                    <a:lnT>
                      <a:noFill/>
                    </a:lnT>
                    <a:lnB>
                      <a:noFill/>
                    </a:lnB>
                  </a:tcPr>
                </a:tc>
              </a:tr>
              <a:tr h="239306">
                <a:tc>
                  <a:txBody>
                    <a:bodyPr/>
                    <a:lstStyle/>
                    <a:p>
                      <a:pPr algn="l" fontAlgn="ctr"/>
                      <a:endParaRPr lang="en-US" sz="1400" b="1" i="0" u="none" strike="noStrike">
                        <a:solidFill>
                          <a:srgbClr val="000000"/>
                        </a:solidFill>
                        <a:latin typeface="Calibri"/>
                      </a:endParaRPr>
                    </a:p>
                  </a:txBody>
                  <a:tcPr marL="8397" marR="8397" marT="8397" marB="0" anchor="ctr">
                    <a:lnL>
                      <a:noFill/>
                    </a:lnL>
                    <a:lnR>
                      <a:noFill/>
                    </a:lnR>
                    <a:lnT>
                      <a:noFill/>
                    </a:lnT>
                    <a:lnB>
                      <a:noFill/>
                    </a:lnB>
                  </a:tcPr>
                </a:tc>
                <a:tc>
                  <a:txBody>
                    <a:bodyPr/>
                    <a:lstStyle/>
                    <a:p>
                      <a:pPr algn="r" fontAlgn="ctr"/>
                      <a:r>
                        <a:rPr lang="en-US" sz="1200" b="0" i="0" u="none" strike="noStrike" dirty="0">
                          <a:solidFill>
                            <a:srgbClr val="000000"/>
                          </a:solidFill>
                          <a:latin typeface="Arial Narrow"/>
                        </a:rPr>
                        <a:t>Working Memory (WM-C)</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19</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619</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22</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421</a:t>
                      </a:r>
                    </a:p>
                  </a:txBody>
                  <a:tcPr marL="8397" marR="8397" marT="839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23</a:t>
                      </a:r>
                    </a:p>
                  </a:txBody>
                  <a:tcPr marL="8397" marR="8397" marT="83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228</a:t>
                      </a:r>
                    </a:p>
                  </a:txBody>
                  <a:tcPr marL="8397" marR="8397" marT="8397" marB="0" anchor="ctr">
                    <a:lnL w="12700" cap="flat" cmpd="sng" algn="ctr">
                      <a:solidFill>
                        <a:srgbClr val="000000"/>
                      </a:solidFill>
                      <a:prstDash val="solid"/>
                      <a:round/>
                      <a:headEnd type="none" w="med" len="med"/>
                      <a:tailEnd type="none" w="med" len="med"/>
                    </a:lnL>
                    <a:lnR>
                      <a:noFill/>
                    </a:lnR>
                    <a:lnT>
                      <a:noFill/>
                    </a:lnT>
                    <a:lnB>
                      <a:noFill/>
                    </a:lnB>
                  </a:tcPr>
                </a:tc>
              </a:tr>
              <a:tr h="239306">
                <a:tc>
                  <a:txBody>
                    <a:bodyPr/>
                    <a:lstStyle/>
                    <a:p>
                      <a:pPr algn="l" fontAlgn="ctr"/>
                      <a:r>
                        <a:rPr lang="en-US" sz="1400" b="1" i="0" u="none" strike="noStrike">
                          <a:solidFill>
                            <a:srgbClr val="000000"/>
                          </a:solidFill>
                          <a:latin typeface="Calibri"/>
                        </a:rPr>
                        <a:t>Visual Processing</a:t>
                      </a:r>
                    </a:p>
                  </a:txBody>
                  <a:tcPr marL="8397" marR="8397" marT="8397" marB="0" anchor="ctr">
                    <a:lnL>
                      <a:noFill/>
                    </a:lnL>
                    <a:lnR>
                      <a:noFill/>
                    </a:lnR>
                    <a:lnT>
                      <a:noFill/>
                    </a:lnT>
                    <a:lnB>
                      <a:noFill/>
                    </a:lnB>
                  </a:tcPr>
                </a:tc>
                <a:tc>
                  <a:txBody>
                    <a:bodyPr/>
                    <a:lstStyle/>
                    <a:p>
                      <a:pPr algn="r" fontAlgn="ctr"/>
                      <a:r>
                        <a:rPr lang="en-US" sz="1200" b="0" i="0" u="none" strike="noStrike" dirty="0">
                          <a:solidFill>
                            <a:srgbClr val="000000"/>
                          </a:solidFill>
                          <a:latin typeface="Arial Narrow"/>
                        </a:rPr>
                        <a:t>Spatial Relations (3-COG)</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17</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1315</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22</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585</a:t>
                      </a:r>
                    </a:p>
                  </a:txBody>
                  <a:tcPr marL="8397" marR="8397" marT="839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23</a:t>
                      </a:r>
                    </a:p>
                  </a:txBody>
                  <a:tcPr marL="8397" marR="8397" marT="83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311</a:t>
                      </a:r>
                    </a:p>
                  </a:txBody>
                  <a:tcPr marL="8397" marR="8397" marT="8397" marB="0" anchor="ctr">
                    <a:lnL w="12700" cap="flat" cmpd="sng" algn="ctr">
                      <a:solidFill>
                        <a:srgbClr val="000000"/>
                      </a:solidFill>
                      <a:prstDash val="solid"/>
                      <a:round/>
                      <a:headEnd type="none" w="med" len="med"/>
                      <a:tailEnd type="none" w="med" len="med"/>
                    </a:lnL>
                    <a:lnR>
                      <a:noFill/>
                    </a:lnR>
                    <a:lnT>
                      <a:noFill/>
                    </a:lnT>
                    <a:lnB>
                      <a:noFill/>
                    </a:lnB>
                  </a:tcPr>
                </a:tc>
              </a:tr>
              <a:tr h="239306">
                <a:tc>
                  <a:txBody>
                    <a:bodyPr/>
                    <a:lstStyle/>
                    <a:p>
                      <a:pPr algn="l" fontAlgn="ctr"/>
                      <a:r>
                        <a:rPr lang="en-US" sz="1400" b="1" i="0" u="none" strike="noStrike">
                          <a:solidFill>
                            <a:srgbClr val="000000"/>
                          </a:solidFill>
                          <a:latin typeface="Calibri"/>
                        </a:rPr>
                        <a:t>Word Attack</a:t>
                      </a:r>
                    </a:p>
                  </a:txBody>
                  <a:tcPr marL="8397" marR="8397" marT="8397" marB="0" anchor="ctr">
                    <a:lnL>
                      <a:noFill/>
                    </a:lnL>
                    <a:lnR>
                      <a:noFill/>
                    </a:lnR>
                    <a:lnT>
                      <a:noFill/>
                    </a:lnT>
                    <a:lnB>
                      <a:noFill/>
                    </a:lnB>
                  </a:tcPr>
                </a:tc>
                <a:tc>
                  <a:txBody>
                    <a:bodyPr/>
                    <a:lstStyle/>
                    <a:p>
                      <a:pPr algn="r" fontAlgn="ctr"/>
                      <a:r>
                        <a:rPr lang="en-US" sz="1200" b="0" i="0" u="none" strike="noStrike" dirty="0">
                          <a:solidFill>
                            <a:srgbClr val="000000"/>
                          </a:solidFill>
                          <a:latin typeface="Arial Narrow"/>
                        </a:rPr>
                        <a:t>Word Attack (13-ACH)</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14</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1319</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16</a:t>
                      </a:r>
                    </a:p>
                  </a:txBody>
                  <a:tcPr marL="8397" marR="8397" marT="8397" marB="0" anchor="ctr">
                    <a:lnL>
                      <a:noFill/>
                    </a:lnL>
                    <a:lnR>
                      <a:noFill/>
                    </a:lnR>
                    <a:lnT>
                      <a:noFill/>
                    </a:lnT>
                    <a:lnB>
                      <a:noFill/>
                    </a:lnB>
                  </a:tcPr>
                </a:tc>
                <a:tc>
                  <a:txBody>
                    <a:bodyPr/>
                    <a:lstStyle/>
                    <a:p>
                      <a:pPr algn="ctr" fontAlgn="ctr"/>
                      <a:r>
                        <a:rPr lang="en-US" sz="1400" b="1" i="0" u="none" strike="noStrike">
                          <a:solidFill>
                            <a:srgbClr val="000000"/>
                          </a:solidFill>
                          <a:latin typeface="Arial"/>
                        </a:rPr>
                        <a:t>877</a:t>
                      </a:r>
                    </a:p>
                  </a:txBody>
                  <a:tcPr marL="8397" marR="8397" marT="839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16</a:t>
                      </a:r>
                    </a:p>
                  </a:txBody>
                  <a:tcPr marL="8397" marR="8397" marT="83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400" b="1" i="0" u="none" strike="noStrike" dirty="0">
                          <a:solidFill>
                            <a:srgbClr val="000000"/>
                          </a:solidFill>
                          <a:latin typeface="Arial"/>
                        </a:rPr>
                        <a:t>491</a:t>
                      </a:r>
                    </a:p>
                  </a:txBody>
                  <a:tcPr marL="8397" marR="8397" marT="8397" marB="0" anchor="ctr">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753600" cy="7315200"/>
          </a:xfrm>
          <a:prstGeom prst="rect">
            <a:avLst/>
          </a:prstGeom>
          <a:noFill/>
          <a:ln w="9525">
            <a:noFill/>
            <a:miter lim="800000"/>
            <a:headEnd/>
            <a:tailEnd/>
          </a:ln>
          <a:effectLst/>
        </p:spPr>
      </p:pic>
      <p:graphicFrame>
        <p:nvGraphicFramePr>
          <p:cNvPr id="3" name="Table 2"/>
          <p:cNvGraphicFramePr>
            <a:graphicFrameLocks noGrp="1"/>
          </p:cNvGraphicFramePr>
          <p:nvPr/>
        </p:nvGraphicFramePr>
        <p:xfrm>
          <a:off x="685800" y="762000"/>
          <a:ext cx="7924800" cy="5587760"/>
        </p:xfrm>
        <a:graphic>
          <a:graphicData uri="http://schemas.openxmlformats.org/drawingml/2006/table">
            <a:tbl>
              <a:tblPr/>
              <a:tblGrid>
                <a:gridCol w="1676401"/>
                <a:gridCol w="2133600"/>
                <a:gridCol w="685800"/>
                <a:gridCol w="762000"/>
                <a:gridCol w="685800"/>
                <a:gridCol w="609600"/>
                <a:gridCol w="726671"/>
                <a:gridCol w="644928"/>
              </a:tblGrid>
              <a:tr h="898819">
                <a:tc gridSpan="8">
                  <a:txBody>
                    <a:bodyPr/>
                    <a:lstStyle/>
                    <a:p>
                      <a:pPr algn="l" fontAlgn="b"/>
                      <a:r>
                        <a:rPr lang="en-US" sz="2800" b="1" i="0" u="none" strike="noStrike" dirty="0">
                          <a:solidFill>
                            <a:srgbClr val="000000"/>
                          </a:solidFill>
                          <a:latin typeface="Calibri"/>
                        </a:rPr>
                        <a:t>LearningRx Results: Students Previously </a:t>
                      </a:r>
                      <a:r>
                        <a:rPr lang="en-US" sz="2800" b="1" i="0" u="none" strike="noStrike" dirty="0" smtClean="0">
                          <a:solidFill>
                            <a:srgbClr val="000000"/>
                          </a:solidFill>
                          <a:latin typeface="Calibri"/>
                        </a:rPr>
                        <a:t>Diagnosed with a Learning Disability</a:t>
                      </a:r>
                    </a:p>
                  </a:txBody>
                  <a:tcPr marL="8877" marR="8877" marT="8877"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800" b="0" i="0" u="none" strike="noStrike" dirty="0">
                        <a:solidFill>
                          <a:srgbClr val="000000"/>
                        </a:solidFill>
                        <a:latin typeface="Calibri"/>
                      </a:endParaRPr>
                    </a:p>
                  </a:txBody>
                  <a:tcPr marL="8877" marR="8877" marT="8877" marB="0" anchor="b">
                    <a:lnL>
                      <a:noFill/>
                    </a:lnL>
                    <a:lnR>
                      <a:noFill/>
                    </a:lnR>
                    <a:lnT>
                      <a:noFill/>
                    </a:lnT>
                    <a:lnB>
                      <a:noFill/>
                    </a:lnB>
                  </a:tcPr>
                </a:tc>
              </a:tr>
              <a:tr h="449410">
                <a:tc>
                  <a:txBody>
                    <a:bodyPr/>
                    <a:lstStyle/>
                    <a:p>
                      <a:pPr algn="l" fontAlgn="b"/>
                      <a:r>
                        <a:rPr lang="en-US" sz="1400" b="1" i="0" u="none" strike="noStrike" dirty="0">
                          <a:solidFill>
                            <a:srgbClr val="000000"/>
                          </a:solidFill>
                          <a:latin typeface="Calibri"/>
                        </a:rPr>
                        <a:t>Completed training between 2004-2009</a:t>
                      </a:r>
                    </a:p>
                  </a:txBody>
                  <a:tcPr marL="8877" marR="8877" marT="8877" marB="0" anchor="b">
                    <a:lnL>
                      <a:noFill/>
                    </a:lnL>
                    <a:lnR>
                      <a:noFill/>
                    </a:lnR>
                    <a:lnT>
                      <a:noFill/>
                    </a:lnT>
                    <a:lnB>
                      <a:noFill/>
                    </a:lnB>
                  </a:tcPr>
                </a:tc>
                <a:tc>
                  <a:txBody>
                    <a:bodyPr/>
                    <a:lstStyle/>
                    <a:p>
                      <a:pPr algn="l" fontAlgn="b"/>
                      <a:endParaRPr lang="en-US" sz="1400" b="1" i="0" u="none" strike="noStrike" dirty="0">
                        <a:solidFill>
                          <a:srgbClr val="000000"/>
                        </a:solidFill>
                        <a:latin typeface="Calibri"/>
                      </a:endParaRPr>
                    </a:p>
                  </a:txBody>
                  <a:tcPr marL="8877" marR="8877" marT="8877" marB="0" anchor="b">
                    <a:lnL>
                      <a:noFill/>
                    </a:lnL>
                    <a:lnR>
                      <a:noFill/>
                    </a:lnR>
                    <a:lnT>
                      <a:noFill/>
                    </a:lnT>
                    <a:lnB>
                      <a:noFill/>
                    </a:lnB>
                  </a:tcPr>
                </a:tc>
                <a:tc gridSpan="2">
                  <a:txBody>
                    <a:bodyPr/>
                    <a:lstStyle/>
                    <a:p>
                      <a:pPr algn="ctr" fontAlgn="b"/>
                      <a:r>
                        <a:rPr lang="en-US" sz="1400" b="1" i="0" u="none" strike="noStrike" dirty="0">
                          <a:solidFill>
                            <a:srgbClr val="000000"/>
                          </a:solidFill>
                          <a:latin typeface="Calibri"/>
                        </a:rPr>
                        <a:t>All Scores </a:t>
                      </a:r>
                    </a:p>
                  </a:txBody>
                  <a:tcPr marL="8877" marR="8877" marT="8877" marB="0" anchor="b">
                    <a:lnL>
                      <a:noFill/>
                    </a:lnL>
                    <a:lnR>
                      <a:noFill/>
                    </a:lnR>
                    <a:lnT>
                      <a:noFill/>
                    </a:lnT>
                    <a:lnB>
                      <a:noFill/>
                    </a:lnB>
                  </a:tcPr>
                </a:tc>
                <a:tc hMerge="1">
                  <a:txBody>
                    <a:bodyPr/>
                    <a:lstStyle/>
                    <a:p>
                      <a:endParaRPr lang="en-US"/>
                    </a:p>
                  </a:txBody>
                  <a:tcPr/>
                </a:tc>
                <a:tc gridSpan="2">
                  <a:txBody>
                    <a:bodyPr/>
                    <a:lstStyle/>
                    <a:p>
                      <a:pPr algn="ctr" fontAlgn="b"/>
                      <a:r>
                        <a:rPr lang="en-US" sz="1400" b="1" i="0" u="none" strike="noStrike" dirty="0">
                          <a:solidFill>
                            <a:srgbClr val="000000"/>
                          </a:solidFill>
                          <a:latin typeface="Calibri"/>
                        </a:rPr>
                        <a:t>Lowest 50%</a:t>
                      </a:r>
                    </a:p>
                  </a:txBody>
                  <a:tcPr marL="8877" marR="8877" marT="8877" marB="0" anchor="b">
                    <a:lnL>
                      <a:noFill/>
                    </a:lnL>
                    <a:lnR>
                      <a:noFill/>
                    </a:lnR>
                    <a:lnT>
                      <a:noFill/>
                    </a:lnT>
                    <a:lnB>
                      <a:noFill/>
                    </a:lnB>
                  </a:tcPr>
                </a:tc>
                <a:tc hMerge="1">
                  <a:txBody>
                    <a:bodyPr/>
                    <a:lstStyle/>
                    <a:p>
                      <a:endParaRPr lang="en-US"/>
                    </a:p>
                  </a:txBody>
                  <a:tcPr/>
                </a:tc>
                <a:tc gridSpan="2">
                  <a:txBody>
                    <a:bodyPr/>
                    <a:lstStyle/>
                    <a:p>
                      <a:pPr algn="ctr" fontAlgn="b"/>
                      <a:r>
                        <a:rPr lang="en-US" sz="1400" b="1" i="0" u="none" strike="noStrike" dirty="0">
                          <a:solidFill>
                            <a:srgbClr val="000000"/>
                          </a:solidFill>
                          <a:latin typeface="Calibri"/>
                        </a:rPr>
                        <a:t>Lowest 25%</a:t>
                      </a:r>
                    </a:p>
                  </a:txBody>
                  <a:tcPr marL="8877" marR="8877" marT="8877" marB="0" anchor="b">
                    <a:lnL>
                      <a:noFill/>
                    </a:lnL>
                    <a:lnR>
                      <a:noFill/>
                    </a:lnR>
                    <a:lnT>
                      <a:noFill/>
                    </a:lnT>
                    <a:lnB>
                      <a:noFill/>
                    </a:lnB>
                  </a:tcPr>
                </a:tc>
                <a:tc hMerge="1">
                  <a:txBody>
                    <a:bodyPr/>
                    <a:lstStyle/>
                    <a:p>
                      <a:endParaRPr lang="en-US"/>
                    </a:p>
                  </a:txBody>
                  <a:tcPr/>
                </a:tc>
              </a:tr>
              <a:tr h="511828">
                <a:tc>
                  <a:txBody>
                    <a:bodyPr/>
                    <a:lstStyle/>
                    <a:p>
                      <a:pPr algn="ctr" fontAlgn="b"/>
                      <a:r>
                        <a:rPr lang="en-US" sz="1400" b="1" i="0" u="none" strike="noStrike" dirty="0">
                          <a:solidFill>
                            <a:srgbClr val="000000"/>
                          </a:solidFill>
                          <a:latin typeface="Calibri"/>
                        </a:rPr>
                        <a:t>Skill Tested</a:t>
                      </a:r>
                    </a:p>
                  </a:txBody>
                  <a:tcPr marL="8877" marR="8877" marT="8877" marB="0" anchor="b">
                    <a:lnL>
                      <a:noFill/>
                    </a:lnL>
                    <a:lnR>
                      <a:noFill/>
                    </a:lnR>
                    <a:lnT>
                      <a:noFill/>
                    </a:lnT>
                    <a:lnB>
                      <a:noFill/>
                    </a:lnB>
                  </a:tcPr>
                </a:tc>
                <a:tc>
                  <a:txBody>
                    <a:bodyPr/>
                    <a:lstStyle/>
                    <a:p>
                      <a:pPr algn="ctr" fontAlgn="b"/>
                      <a:r>
                        <a:rPr lang="en-US" sz="1400" b="1" i="0" u="none" strike="noStrike" dirty="0">
                          <a:solidFill>
                            <a:srgbClr val="000000"/>
                          </a:solidFill>
                          <a:latin typeface="Calibri"/>
                        </a:rPr>
                        <a:t>Test Used (Pre and Post)</a:t>
                      </a:r>
                    </a:p>
                  </a:txBody>
                  <a:tcPr marL="8877" marR="8877" marT="8877" marB="0" anchor="b">
                    <a:lnL>
                      <a:noFill/>
                    </a:lnL>
                    <a:lnR>
                      <a:noFill/>
                    </a:lnR>
                    <a:lnT>
                      <a:noFill/>
                    </a:lnT>
                    <a:lnB>
                      <a:noFill/>
                    </a:lnB>
                  </a:tcPr>
                </a:tc>
                <a:tc>
                  <a:txBody>
                    <a:bodyPr/>
                    <a:lstStyle/>
                    <a:p>
                      <a:pPr algn="ctr" fontAlgn="b"/>
                      <a:r>
                        <a:rPr lang="en-US" sz="1400" b="1" i="0" u="none" strike="noStrike" dirty="0">
                          <a:solidFill>
                            <a:srgbClr val="000000"/>
                          </a:solidFill>
                          <a:latin typeface="Calibri"/>
                        </a:rPr>
                        <a:t>%tile Gain</a:t>
                      </a:r>
                    </a:p>
                  </a:txBody>
                  <a:tcPr marL="8877" marR="8877" marT="8877" marB="0" anchor="b">
                    <a:lnL>
                      <a:noFill/>
                    </a:lnL>
                    <a:lnR>
                      <a:noFill/>
                    </a:lnR>
                    <a:lnT>
                      <a:noFill/>
                    </a:lnT>
                    <a:lnB>
                      <a:noFill/>
                    </a:lnB>
                  </a:tcPr>
                </a:tc>
                <a:tc>
                  <a:txBody>
                    <a:bodyPr/>
                    <a:lstStyle/>
                    <a:p>
                      <a:pPr algn="ctr" fontAlgn="b"/>
                      <a:r>
                        <a:rPr lang="en-US" sz="1400" b="1" i="0" u="none" strike="noStrike" dirty="0">
                          <a:solidFill>
                            <a:srgbClr val="000000"/>
                          </a:solidFill>
                          <a:latin typeface="Calibri"/>
                        </a:rPr>
                        <a:t>Client Count</a:t>
                      </a:r>
                    </a:p>
                  </a:txBody>
                  <a:tcPr marL="8877" marR="8877" marT="8877" marB="0" anchor="b">
                    <a:lnL>
                      <a:noFill/>
                    </a:lnL>
                    <a:lnR>
                      <a:noFill/>
                    </a:lnR>
                    <a:lnT>
                      <a:noFill/>
                    </a:lnT>
                    <a:lnB>
                      <a:noFill/>
                    </a:lnB>
                  </a:tcPr>
                </a:tc>
                <a:tc>
                  <a:txBody>
                    <a:bodyPr/>
                    <a:lstStyle/>
                    <a:p>
                      <a:pPr algn="ctr" fontAlgn="b"/>
                      <a:r>
                        <a:rPr lang="en-US" sz="1400" b="1" i="0" u="none" strike="noStrike" dirty="0">
                          <a:solidFill>
                            <a:srgbClr val="000000"/>
                          </a:solidFill>
                          <a:latin typeface="Calibri"/>
                        </a:rPr>
                        <a:t>%tile Gain</a:t>
                      </a:r>
                    </a:p>
                  </a:txBody>
                  <a:tcPr marL="8877" marR="8877" marT="8877" marB="0" anchor="b">
                    <a:lnL>
                      <a:noFill/>
                    </a:lnL>
                    <a:lnR>
                      <a:noFill/>
                    </a:lnR>
                    <a:lnT>
                      <a:noFill/>
                    </a:lnT>
                    <a:lnB>
                      <a:noFill/>
                    </a:lnB>
                  </a:tcPr>
                </a:tc>
                <a:tc>
                  <a:txBody>
                    <a:bodyPr/>
                    <a:lstStyle/>
                    <a:p>
                      <a:pPr algn="ctr" fontAlgn="b"/>
                      <a:r>
                        <a:rPr lang="en-US" sz="1400" b="1" i="0" u="none" strike="noStrike" dirty="0">
                          <a:solidFill>
                            <a:srgbClr val="000000"/>
                          </a:solidFill>
                          <a:latin typeface="Calibri"/>
                        </a:rPr>
                        <a:t>Client Count</a:t>
                      </a:r>
                    </a:p>
                  </a:txBody>
                  <a:tcPr marL="8877" marR="8877" marT="8877" marB="0" anchor="b">
                    <a:lnL>
                      <a:noFill/>
                    </a:lnL>
                    <a:lnR>
                      <a:noFill/>
                    </a:lnR>
                    <a:lnT>
                      <a:noFill/>
                    </a:lnT>
                    <a:lnB>
                      <a:noFill/>
                    </a:lnB>
                  </a:tcPr>
                </a:tc>
                <a:tc>
                  <a:txBody>
                    <a:bodyPr/>
                    <a:lstStyle/>
                    <a:p>
                      <a:pPr algn="ctr" fontAlgn="b"/>
                      <a:r>
                        <a:rPr lang="en-US" sz="1400" b="1" i="0" u="none" strike="noStrike" dirty="0">
                          <a:solidFill>
                            <a:srgbClr val="000000"/>
                          </a:solidFill>
                          <a:latin typeface="Calibri"/>
                        </a:rPr>
                        <a:t>%tile Gain</a:t>
                      </a:r>
                    </a:p>
                  </a:txBody>
                  <a:tcPr marL="8877" marR="8877" marT="887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Client Count</a:t>
                      </a:r>
                    </a:p>
                  </a:txBody>
                  <a:tcPr marL="8877" marR="8877" marT="8877" marB="0" anchor="b">
                    <a:lnL>
                      <a:noFill/>
                    </a:lnL>
                    <a:lnR>
                      <a:noFill/>
                    </a:lnR>
                    <a:lnT>
                      <a:noFill/>
                    </a:lnT>
                    <a:lnB>
                      <a:noFill/>
                    </a:lnB>
                  </a:tcPr>
                </a:tc>
              </a:tr>
              <a:tr h="232195">
                <a:tc>
                  <a:txBody>
                    <a:bodyPr/>
                    <a:lstStyle/>
                    <a:p>
                      <a:pPr algn="l" fontAlgn="b"/>
                      <a:r>
                        <a:rPr lang="en-US" sz="1400" b="1" i="0" u="none" strike="noStrike" dirty="0">
                          <a:solidFill>
                            <a:srgbClr val="000000"/>
                          </a:solidFill>
                          <a:latin typeface="Calibri"/>
                        </a:rPr>
                        <a:t>IQ</a:t>
                      </a:r>
                    </a:p>
                  </a:txBody>
                  <a:tcPr marL="8877" marR="8877" marT="8877" marB="0" anchor="b">
                    <a:lnL>
                      <a:noFill/>
                    </a:lnL>
                    <a:lnR>
                      <a:noFill/>
                    </a:lnR>
                    <a:lnT>
                      <a:noFill/>
                    </a:lnT>
                    <a:lnB>
                      <a:noFill/>
                    </a:lnB>
                  </a:tcPr>
                </a:tc>
                <a:tc>
                  <a:txBody>
                    <a:bodyPr/>
                    <a:lstStyle/>
                    <a:p>
                      <a:pPr algn="r" fontAlgn="t"/>
                      <a:r>
                        <a:rPr lang="en-US" sz="1200" b="0" i="0" u="none" strike="noStrike" dirty="0">
                          <a:solidFill>
                            <a:srgbClr val="000000"/>
                          </a:solidFill>
                          <a:latin typeface="Arial Narrow"/>
                        </a:rPr>
                        <a:t>GIA (Std) (GIA-C)</a:t>
                      </a:r>
                    </a:p>
                  </a:txBody>
                  <a:tcPr marL="8877" marR="8877" marT="8877" marB="0">
                    <a:lnL>
                      <a:noFill/>
                    </a:lnL>
                    <a:lnR>
                      <a:noFill/>
                    </a:lnR>
                    <a:lnT>
                      <a:noFill/>
                    </a:lnT>
                    <a:lnB>
                      <a:noFill/>
                    </a:lnB>
                  </a:tcPr>
                </a:tc>
                <a:tc>
                  <a:txBody>
                    <a:bodyPr/>
                    <a:lstStyle/>
                    <a:p>
                      <a:pPr algn="ctr" fontAlgn="t"/>
                      <a:r>
                        <a:rPr lang="en-US" sz="1400" b="1" i="0" u="none" strike="noStrike" dirty="0">
                          <a:solidFill>
                            <a:srgbClr val="000000"/>
                          </a:solidFill>
                          <a:latin typeface="Arial"/>
                        </a:rPr>
                        <a:t>25</a:t>
                      </a:r>
                    </a:p>
                  </a:txBody>
                  <a:tcPr marL="8877" marR="8877" marT="8877" marB="0">
                    <a:lnL>
                      <a:noFill/>
                    </a:lnL>
                    <a:lnR>
                      <a:noFill/>
                    </a:lnR>
                    <a:lnT>
                      <a:noFill/>
                    </a:lnT>
                    <a:lnB>
                      <a:noFill/>
                    </a:lnB>
                  </a:tcPr>
                </a:tc>
                <a:tc>
                  <a:txBody>
                    <a:bodyPr/>
                    <a:lstStyle/>
                    <a:p>
                      <a:pPr algn="ctr" fontAlgn="t"/>
                      <a:r>
                        <a:rPr lang="en-US" sz="1400" b="1" i="0" u="none" strike="noStrike" dirty="0">
                          <a:solidFill>
                            <a:srgbClr val="000000"/>
                          </a:solidFill>
                          <a:latin typeface="Arial"/>
                        </a:rPr>
                        <a:t>510</a:t>
                      </a:r>
                    </a:p>
                  </a:txBody>
                  <a:tcPr marL="8877" marR="8877" marT="8877" marB="0">
                    <a:lnL>
                      <a:noFill/>
                    </a:lnL>
                    <a:lnR>
                      <a:noFill/>
                    </a:lnR>
                    <a:lnT>
                      <a:noFill/>
                    </a:lnT>
                    <a:lnB>
                      <a:noFill/>
                    </a:lnB>
                  </a:tcPr>
                </a:tc>
                <a:tc>
                  <a:txBody>
                    <a:bodyPr/>
                    <a:lstStyle/>
                    <a:p>
                      <a:pPr algn="ctr" fontAlgn="t"/>
                      <a:r>
                        <a:rPr lang="en-US" sz="1400" b="1" i="0" u="none" strike="noStrike" dirty="0">
                          <a:solidFill>
                            <a:srgbClr val="000000"/>
                          </a:solidFill>
                          <a:latin typeface="Arial"/>
                        </a:rPr>
                        <a:t>27</a:t>
                      </a:r>
                    </a:p>
                  </a:txBody>
                  <a:tcPr marL="8877" marR="8877" marT="8877" marB="0">
                    <a:lnL>
                      <a:noFill/>
                    </a:lnL>
                    <a:lnR>
                      <a:noFill/>
                    </a:lnR>
                    <a:lnT>
                      <a:noFill/>
                    </a:lnT>
                    <a:lnB>
                      <a:noFill/>
                    </a:lnB>
                  </a:tcPr>
                </a:tc>
                <a:tc>
                  <a:txBody>
                    <a:bodyPr/>
                    <a:lstStyle/>
                    <a:p>
                      <a:pPr algn="ctr" fontAlgn="t"/>
                      <a:r>
                        <a:rPr lang="en-US" sz="1400" b="1" i="0" u="none" strike="noStrike" dirty="0">
                          <a:solidFill>
                            <a:srgbClr val="000000"/>
                          </a:solidFill>
                          <a:latin typeface="Arial"/>
                        </a:rPr>
                        <a:t>386</a:t>
                      </a:r>
                    </a:p>
                  </a:txBody>
                  <a:tcPr marL="8877" marR="8877" marT="8877"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dirty="0">
                          <a:solidFill>
                            <a:srgbClr val="000000"/>
                          </a:solidFill>
                          <a:latin typeface="Arial"/>
                        </a:rPr>
                        <a:t>23</a:t>
                      </a:r>
                    </a:p>
                  </a:txBody>
                  <a:tcPr marL="8877" marR="8877" marT="88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ctr" fontAlgn="t"/>
                      <a:r>
                        <a:rPr lang="en-US" sz="1400" b="1" i="0" u="none" strike="noStrike" dirty="0">
                          <a:solidFill>
                            <a:srgbClr val="000000"/>
                          </a:solidFill>
                          <a:latin typeface="Arial"/>
                        </a:rPr>
                        <a:t>231</a:t>
                      </a:r>
                    </a:p>
                  </a:txBody>
                  <a:tcPr marL="8877" marR="8877" marT="8877" marB="0">
                    <a:lnL w="12700" cap="flat" cmpd="sng" algn="ctr">
                      <a:solidFill>
                        <a:srgbClr val="000000"/>
                      </a:solidFill>
                      <a:prstDash val="solid"/>
                      <a:round/>
                      <a:headEnd type="none" w="med" len="med"/>
                      <a:tailEnd type="none" w="med" len="med"/>
                    </a:lnL>
                    <a:lnR>
                      <a:noFill/>
                    </a:lnR>
                    <a:lnT>
                      <a:noFill/>
                    </a:lnT>
                    <a:lnB>
                      <a:noFill/>
                    </a:lnB>
                  </a:tcPr>
                </a:tc>
              </a:tr>
              <a:tr h="232195">
                <a:tc>
                  <a:txBody>
                    <a:bodyPr/>
                    <a:lstStyle/>
                    <a:p>
                      <a:pPr algn="l" fontAlgn="b"/>
                      <a:r>
                        <a:rPr lang="en-US" sz="1400" b="1" i="0" u="none" strike="noStrike" dirty="0">
                          <a:solidFill>
                            <a:srgbClr val="000000"/>
                          </a:solidFill>
                          <a:latin typeface="Calibri"/>
                        </a:rPr>
                        <a:t>Reasoning &amp; Logic</a:t>
                      </a:r>
                    </a:p>
                  </a:txBody>
                  <a:tcPr marL="8877" marR="8877" marT="8877" marB="0" anchor="b">
                    <a:lnL>
                      <a:noFill/>
                    </a:lnL>
                    <a:lnR>
                      <a:noFill/>
                    </a:lnR>
                    <a:lnT>
                      <a:noFill/>
                    </a:lnT>
                    <a:lnB>
                      <a:noFill/>
                    </a:lnB>
                  </a:tcPr>
                </a:tc>
                <a:tc>
                  <a:txBody>
                    <a:bodyPr/>
                    <a:lstStyle/>
                    <a:p>
                      <a:pPr algn="r" fontAlgn="t"/>
                      <a:r>
                        <a:rPr lang="en-US" sz="1200" b="0" i="0" u="none" strike="noStrike" dirty="0">
                          <a:solidFill>
                            <a:srgbClr val="000000"/>
                          </a:solidFill>
                          <a:latin typeface="Arial Narrow"/>
                        </a:rPr>
                        <a:t>Concept Formation (5-COG)</a:t>
                      </a:r>
                    </a:p>
                  </a:txBody>
                  <a:tcPr marL="8877" marR="8877" marT="8877" marB="0">
                    <a:lnL>
                      <a:noFill/>
                    </a:lnL>
                    <a:lnR>
                      <a:noFill/>
                    </a:lnR>
                    <a:lnT>
                      <a:noFill/>
                    </a:lnT>
                    <a:lnB>
                      <a:noFill/>
                    </a:lnB>
                  </a:tcPr>
                </a:tc>
                <a:tc>
                  <a:txBody>
                    <a:bodyPr/>
                    <a:lstStyle/>
                    <a:p>
                      <a:pPr algn="ctr" fontAlgn="t"/>
                      <a:r>
                        <a:rPr lang="en-US" sz="1400" b="1" i="0" u="none" strike="noStrike" dirty="0">
                          <a:solidFill>
                            <a:srgbClr val="000000"/>
                          </a:solidFill>
                          <a:latin typeface="Arial"/>
                        </a:rPr>
                        <a:t>20</a:t>
                      </a:r>
                    </a:p>
                  </a:txBody>
                  <a:tcPr marL="8877" marR="8877" marT="8877" marB="0">
                    <a:lnL>
                      <a:noFill/>
                    </a:lnL>
                    <a:lnR>
                      <a:noFill/>
                    </a:lnR>
                    <a:lnT>
                      <a:noFill/>
                    </a:lnT>
                    <a:lnB>
                      <a:noFill/>
                    </a:lnB>
                  </a:tcPr>
                </a:tc>
                <a:tc>
                  <a:txBody>
                    <a:bodyPr/>
                    <a:lstStyle/>
                    <a:p>
                      <a:pPr algn="ctr" fontAlgn="t"/>
                      <a:r>
                        <a:rPr lang="en-US" sz="1400" b="1" i="0" u="none" strike="noStrike" dirty="0">
                          <a:solidFill>
                            <a:srgbClr val="000000"/>
                          </a:solidFill>
                          <a:latin typeface="Arial"/>
                        </a:rPr>
                        <a:t>1592</a:t>
                      </a:r>
                    </a:p>
                  </a:txBody>
                  <a:tcPr marL="8877" marR="8877" marT="8877" marB="0">
                    <a:lnL>
                      <a:noFill/>
                    </a:lnL>
                    <a:lnR>
                      <a:noFill/>
                    </a:lnR>
                    <a:lnT>
                      <a:noFill/>
                    </a:lnT>
                    <a:lnB>
                      <a:noFill/>
                    </a:lnB>
                  </a:tcPr>
                </a:tc>
                <a:tc>
                  <a:txBody>
                    <a:bodyPr/>
                    <a:lstStyle/>
                    <a:p>
                      <a:pPr algn="ctr" fontAlgn="t"/>
                      <a:r>
                        <a:rPr lang="en-US" sz="1400" b="1" i="0" u="none" strike="noStrike" dirty="0">
                          <a:solidFill>
                            <a:srgbClr val="000000"/>
                          </a:solidFill>
                          <a:latin typeface="Arial"/>
                        </a:rPr>
                        <a:t>23</a:t>
                      </a:r>
                    </a:p>
                  </a:txBody>
                  <a:tcPr marL="8877" marR="8877" marT="8877" marB="0">
                    <a:lnL>
                      <a:noFill/>
                    </a:lnL>
                    <a:lnR>
                      <a:noFill/>
                    </a:lnR>
                    <a:lnT>
                      <a:noFill/>
                    </a:lnT>
                    <a:lnB>
                      <a:noFill/>
                    </a:lnB>
                  </a:tcPr>
                </a:tc>
                <a:tc>
                  <a:txBody>
                    <a:bodyPr/>
                    <a:lstStyle/>
                    <a:p>
                      <a:pPr algn="ctr" fontAlgn="t"/>
                      <a:r>
                        <a:rPr lang="en-US" sz="1400" b="1" i="0" u="none" strike="noStrike" dirty="0">
                          <a:solidFill>
                            <a:srgbClr val="000000"/>
                          </a:solidFill>
                          <a:latin typeface="Arial"/>
                        </a:rPr>
                        <a:t>965</a:t>
                      </a:r>
                    </a:p>
                  </a:txBody>
                  <a:tcPr marL="8877" marR="8877" marT="8877"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dirty="0">
                          <a:solidFill>
                            <a:srgbClr val="000000"/>
                          </a:solidFill>
                          <a:latin typeface="Arial"/>
                        </a:rPr>
                        <a:t>23</a:t>
                      </a:r>
                    </a:p>
                  </a:txBody>
                  <a:tcPr marL="8877" marR="8877" marT="88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t"/>
                      <a:r>
                        <a:rPr lang="en-US" sz="1400" b="1" i="0" u="none" strike="noStrike" dirty="0">
                          <a:solidFill>
                            <a:srgbClr val="000000"/>
                          </a:solidFill>
                          <a:latin typeface="Arial"/>
                        </a:rPr>
                        <a:t>706</a:t>
                      </a:r>
                    </a:p>
                  </a:txBody>
                  <a:tcPr marL="8877" marR="8877" marT="8877" marB="0">
                    <a:lnL w="12700" cap="flat" cmpd="sng" algn="ctr">
                      <a:solidFill>
                        <a:srgbClr val="000000"/>
                      </a:solidFill>
                      <a:prstDash val="solid"/>
                      <a:round/>
                      <a:headEnd type="none" w="med" len="med"/>
                      <a:tailEnd type="none" w="med" len="med"/>
                    </a:lnL>
                    <a:lnR>
                      <a:noFill/>
                    </a:lnR>
                    <a:lnT>
                      <a:noFill/>
                    </a:lnT>
                    <a:lnB>
                      <a:noFill/>
                    </a:lnB>
                  </a:tcPr>
                </a:tc>
              </a:tr>
              <a:tr h="232195">
                <a:tc>
                  <a:txBody>
                    <a:bodyPr/>
                    <a:lstStyle/>
                    <a:p>
                      <a:pPr algn="l" fontAlgn="b"/>
                      <a:endParaRPr lang="en-US" sz="1400" b="1" i="0" u="none" strike="noStrike" dirty="0">
                        <a:solidFill>
                          <a:srgbClr val="000000"/>
                        </a:solidFill>
                        <a:latin typeface="Calibri"/>
                      </a:endParaRPr>
                    </a:p>
                  </a:txBody>
                  <a:tcPr marL="8877" marR="8877" marT="8877" marB="0" anchor="b">
                    <a:lnL>
                      <a:noFill/>
                    </a:lnL>
                    <a:lnR>
                      <a:noFill/>
                    </a:lnR>
                    <a:lnT>
                      <a:noFill/>
                    </a:lnT>
                    <a:lnB>
                      <a:noFill/>
                    </a:lnB>
                  </a:tcPr>
                </a:tc>
                <a:tc>
                  <a:txBody>
                    <a:bodyPr/>
                    <a:lstStyle/>
                    <a:p>
                      <a:pPr algn="r" fontAlgn="t"/>
                      <a:r>
                        <a:rPr lang="en-US" sz="1200" b="0" i="0" u="none" strike="noStrike" dirty="0">
                          <a:solidFill>
                            <a:srgbClr val="000000"/>
                          </a:solidFill>
                          <a:latin typeface="Arial Narrow"/>
                        </a:rPr>
                        <a:t>Analysis-Synthesis (15-COG)</a:t>
                      </a:r>
                    </a:p>
                  </a:txBody>
                  <a:tcPr marL="8877" marR="8877" marT="8877" marB="0">
                    <a:lnL>
                      <a:noFill/>
                    </a:lnL>
                    <a:lnR>
                      <a:noFill/>
                    </a:lnR>
                    <a:lnT>
                      <a:noFill/>
                    </a:lnT>
                    <a:lnB>
                      <a:noFill/>
                    </a:lnB>
                  </a:tcPr>
                </a:tc>
                <a:tc>
                  <a:txBody>
                    <a:bodyPr/>
                    <a:lstStyle/>
                    <a:p>
                      <a:pPr algn="ctr" fontAlgn="t"/>
                      <a:r>
                        <a:rPr lang="en-US" sz="1400" b="1" i="0" u="none" strike="noStrike" dirty="0">
                          <a:solidFill>
                            <a:srgbClr val="000000"/>
                          </a:solidFill>
                          <a:latin typeface="Arial"/>
                        </a:rPr>
                        <a:t>15</a:t>
                      </a:r>
                    </a:p>
                  </a:txBody>
                  <a:tcPr marL="8877" marR="8877" marT="8877" marB="0">
                    <a:lnL>
                      <a:noFill/>
                    </a:lnL>
                    <a:lnR>
                      <a:noFill/>
                    </a:lnR>
                    <a:lnT>
                      <a:noFill/>
                    </a:lnT>
                    <a:lnB>
                      <a:noFill/>
                    </a:lnB>
                  </a:tcPr>
                </a:tc>
                <a:tc>
                  <a:txBody>
                    <a:bodyPr/>
                    <a:lstStyle/>
                    <a:p>
                      <a:pPr algn="ctr" fontAlgn="t"/>
                      <a:r>
                        <a:rPr lang="en-US" sz="1400" b="1" i="0" u="none" strike="noStrike" dirty="0">
                          <a:solidFill>
                            <a:srgbClr val="000000"/>
                          </a:solidFill>
                          <a:latin typeface="Arial"/>
                        </a:rPr>
                        <a:t>86</a:t>
                      </a:r>
                    </a:p>
                  </a:txBody>
                  <a:tcPr marL="8877" marR="8877" marT="8877" marB="0">
                    <a:lnL>
                      <a:noFill/>
                    </a:lnL>
                    <a:lnR>
                      <a:noFill/>
                    </a:lnR>
                    <a:lnT>
                      <a:noFill/>
                    </a:lnT>
                    <a:lnB>
                      <a:noFill/>
                    </a:lnB>
                  </a:tcPr>
                </a:tc>
                <a:tc>
                  <a:txBody>
                    <a:bodyPr/>
                    <a:lstStyle/>
                    <a:p>
                      <a:pPr algn="ctr" fontAlgn="t"/>
                      <a:r>
                        <a:rPr lang="en-US" sz="1400" b="1" i="0" u="none" strike="noStrike" dirty="0">
                          <a:solidFill>
                            <a:srgbClr val="000000"/>
                          </a:solidFill>
                          <a:latin typeface="Arial"/>
                        </a:rPr>
                        <a:t>21</a:t>
                      </a:r>
                    </a:p>
                  </a:txBody>
                  <a:tcPr marL="8877" marR="8877" marT="8877" marB="0">
                    <a:lnL>
                      <a:noFill/>
                    </a:lnL>
                    <a:lnR>
                      <a:noFill/>
                    </a:lnR>
                    <a:lnT>
                      <a:noFill/>
                    </a:lnT>
                    <a:lnB>
                      <a:noFill/>
                    </a:lnB>
                  </a:tcPr>
                </a:tc>
                <a:tc>
                  <a:txBody>
                    <a:bodyPr/>
                    <a:lstStyle/>
                    <a:p>
                      <a:pPr algn="ctr" fontAlgn="t"/>
                      <a:r>
                        <a:rPr lang="en-US" sz="1400" b="1" i="0" u="none" strike="noStrike" dirty="0">
                          <a:solidFill>
                            <a:srgbClr val="000000"/>
                          </a:solidFill>
                          <a:latin typeface="Arial"/>
                        </a:rPr>
                        <a:t>46</a:t>
                      </a:r>
                    </a:p>
                  </a:txBody>
                  <a:tcPr marL="8877" marR="8877" marT="8877"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dirty="0">
                          <a:solidFill>
                            <a:srgbClr val="000000"/>
                          </a:solidFill>
                          <a:latin typeface="Arial"/>
                        </a:rPr>
                        <a:t>24</a:t>
                      </a:r>
                    </a:p>
                  </a:txBody>
                  <a:tcPr marL="8877" marR="8877" marT="88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t"/>
                      <a:r>
                        <a:rPr lang="en-US" sz="1400" b="1" i="0" u="none" strike="noStrike" dirty="0">
                          <a:solidFill>
                            <a:srgbClr val="000000"/>
                          </a:solidFill>
                          <a:latin typeface="Arial"/>
                        </a:rPr>
                        <a:t>37</a:t>
                      </a:r>
                    </a:p>
                  </a:txBody>
                  <a:tcPr marL="8877" marR="8877" marT="8877" marB="0">
                    <a:lnL w="12700" cap="flat" cmpd="sng" algn="ctr">
                      <a:solidFill>
                        <a:srgbClr val="000000"/>
                      </a:solidFill>
                      <a:prstDash val="solid"/>
                      <a:round/>
                      <a:headEnd type="none" w="med" len="med"/>
                      <a:tailEnd type="none" w="med" len="med"/>
                    </a:lnL>
                    <a:lnR>
                      <a:noFill/>
                    </a:lnR>
                    <a:lnT>
                      <a:noFill/>
                    </a:lnT>
                    <a:lnB>
                      <a:noFill/>
                    </a:lnB>
                  </a:tcPr>
                </a:tc>
              </a:tr>
              <a:tr h="232195">
                <a:tc>
                  <a:txBody>
                    <a:bodyPr/>
                    <a:lstStyle/>
                    <a:p>
                      <a:pPr algn="l" fontAlgn="b"/>
                      <a:r>
                        <a:rPr lang="en-US" sz="1400" b="1" i="0" u="none" strike="noStrike" dirty="0">
                          <a:solidFill>
                            <a:srgbClr val="000000"/>
                          </a:solidFill>
                          <a:latin typeface="Calibri"/>
                        </a:rPr>
                        <a:t>Processing Speed</a:t>
                      </a:r>
                    </a:p>
                  </a:txBody>
                  <a:tcPr marL="8877" marR="8877" marT="8877" marB="0" anchor="b">
                    <a:lnL>
                      <a:noFill/>
                    </a:lnL>
                    <a:lnR>
                      <a:noFill/>
                    </a:lnR>
                    <a:lnT>
                      <a:noFill/>
                    </a:lnT>
                    <a:lnB>
                      <a:noFill/>
                    </a:lnB>
                  </a:tcPr>
                </a:tc>
                <a:tc>
                  <a:txBody>
                    <a:bodyPr/>
                    <a:lstStyle/>
                    <a:p>
                      <a:pPr algn="r" fontAlgn="t"/>
                      <a:r>
                        <a:rPr lang="en-US" sz="1200" b="0" i="0" u="none" strike="noStrike" dirty="0">
                          <a:solidFill>
                            <a:srgbClr val="000000"/>
                          </a:solidFill>
                          <a:latin typeface="Arial Narrow"/>
                        </a:rPr>
                        <a:t>Pair Cancellation (20-COG)</a:t>
                      </a:r>
                    </a:p>
                  </a:txBody>
                  <a:tcPr marL="8877" marR="8877" marT="8877" marB="0">
                    <a:lnL>
                      <a:noFill/>
                    </a:lnL>
                    <a:lnR>
                      <a:noFill/>
                    </a:lnR>
                    <a:lnT>
                      <a:noFill/>
                    </a:lnT>
                    <a:lnB>
                      <a:noFill/>
                    </a:lnB>
                  </a:tcPr>
                </a:tc>
                <a:tc>
                  <a:txBody>
                    <a:bodyPr/>
                    <a:lstStyle/>
                    <a:p>
                      <a:pPr algn="ctr" fontAlgn="t"/>
                      <a:r>
                        <a:rPr lang="en-US" sz="1400" b="1" i="0" u="none" strike="noStrike" dirty="0">
                          <a:solidFill>
                            <a:srgbClr val="000000"/>
                          </a:solidFill>
                          <a:latin typeface="Arial"/>
                        </a:rPr>
                        <a:t>25</a:t>
                      </a:r>
                    </a:p>
                  </a:txBody>
                  <a:tcPr marL="8877" marR="8877" marT="8877" marB="0">
                    <a:lnL>
                      <a:noFill/>
                    </a:lnL>
                    <a:lnR>
                      <a:noFill/>
                    </a:lnR>
                    <a:lnT>
                      <a:noFill/>
                    </a:lnT>
                    <a:lnB>
                      <a:noFill/>
                    </a:lnB>
                  </a:tcPr>
                </a:tc>
                <a:tc>
                  <a:txBody>
                    <a:bodyPr/>
                    <a:lstStyle/>
                    <a:p>
                      <a:pPr algn="ctr" fontAlgn="t"/>
                      <a:r>
                        <a:rPr lang="en-US" sz="1400" b="1" i="0" u="none" strike="noStrike" dirty="0">
                          <a:solidFill>
                            <a:srgbClr val="000000"/>
                          </a:solidFill>
                          <a:latin typeface="Arial"/>
                        </a:rPr>
                        <a:t>1250</a:t>
                      </a:r>
                    </a:p>
                  </a:txBody>
                  <a:tcPr marL="8877" marR="8877" marT="8877" marB="0">
                    <a:lnL>
                      <a:noFill/>
                    </a:lnL>
                    <a:lnR>
                      <a:noFill/>
                    </a:lnR>
                    <a:lnT>
                      <a:noFill/>
                    </a:lnT>
                    <a:lnB>
                      <a:noFill/>
                    </a:lnB>
                  </a:tcPr>
                </a:tc>
                <a:tc>
                  <a:txBody>
                    <a:bodyPr/>
                    <a:lstStyle/>
                    <a:p>
                      <a:pPr algn="ctr" fontAlgn="t"/>
                      <a:r>
                        <a:rPr lang="en-US" sz="1400" b="1" i="0" u="none" strike="noStrike" dirty="0">
                          <a:solidFill>
                            <a:srgbClr val="000000"/>
                          </a:solidFill>
                          <a:latin typeface="Arial"/>
                        </a:rPr>
                        <a:t>30</a:t>
                      </a:r>
                    </a:p>
                  </a:txBody>
                  <a:tcPr marL="8877" marR="8877" marT="8877" marB="0">
                    <a:lnL>
                      <a:noFill/>
                    </a:lnL>
                    <a:lnR>
                      <a:noFill/>
                    </a:lnR>
                    <a:lnT>
                      <a:noFill/>
                    </a:lnT>
                    <a:lnB>
                      <a:noFill/>
                    </a:lnB>
                  </a:tcPr>
                </a:tc>
                <a:tc>
                  <a:txBody>
                    <a:bodyPr/>
                    <a:lstStyle/>
                    <a:p>
                      <a:pPr algn="ctr" fontAlgn="t"/>
                      <a:r>
                        <a:rPr lang="en-US" sz="1400" b="1" i="0" u="none" strike="noStrike" dirty="0">
                          <a:solidFill>
                            <a:srgbClr val="000000"/>
                          </a:solidFill>
                          <a:latin typeface="Arial"/>
                        </a:rPr>
                        <a:t>805</a:t>
                      </a:r>
                    </a:p>
                  </a:txBody>
                  <a:tcPr marL="8877" marR="8877" marT="8877"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dirty="0">
                          <a:solidFill>
                            <a:srgbClr val="000000"/>
                          </a:solidFill>
                          <a:latin typeface="Arial"/>
                        </a:rPr>
                        <a:t>32</a:t>
                      </a:r>
                    </a:p>
                  </a:txBody>
                  <a:tcPr marL="8877" marR="8877" marT="88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t"/>
                      <a:r>
                        <a:rPr lang="en-US" sz="1400" b="1" i="0" u="none" strike="noStrike" dirty="0">
                          <a:solidFill>
                            <a:srgbClr val="000000"/>
                          </a:solidFill>
                          <a:latin typeface="Arial"/>
                        </a:rPr>
                        <a:t>437</a:t>
                      </a:r>
                    </a:p>
                  </a:txBody>
                  <a:tcPr marL="8877" marR="8877" marT="8877" marB="0">
                    <a:lnL w="12700" cap="flat" cmpd="sng" algn="ctr">
                      <a:solidFill>
                        <a:srgbClr val="000000"/>
                      </a:solidFill>
                      <a:prstDash val="solid"/>
                      <a:round/>
                      <a:headEnd type="none" w="med" len="med"/>
                      <a:tailEnd type="none" w="med" len="med"/>
                    </a:lnL>
                    <a:lnR>
                      <a:noFill/>
                    </a:lnR>
                    <a:lnT>
                      <a:noFill/>
                    </a:lnT>
                    <a:lnB>
                      <a:noFill/>
                    </a:lnB>
                  </a:tcPr>
                </a:tc>
              </a:tr>
              <a:tr h="232195">
                <a:tc>
                  <a:txBody>
                    <a:bodyPr/>
                    <a:lstStyle/>
                    <a:p>
                      <a:pPr algn="l" fontAlgn="b"/>
                      <a:endParaRPr lang="en-US" sz="1400" b="1" i="0" u="none" strike="noStrike" dirty="0">
                        <a:solidFill>
                          <a:srgbClr val="000000"/>
                        </a:solidFill>
                        <a:latin typeface="Calibri"/>
                      </a:endParaRPr>
                    </a:p>
                  </a:txBody>
                  <a:tcPr marL="8877" marR="8877" marT="8877" marB="0" anchor="b">
                    <a:lnL>
                      <a:noFill/>
                    </a:lnL>
                    <a:lnR>
                      <a:noFill/>
                    </a:lnR>
                    <a:lnT>
                      <a:noFill/>
                    </a:lnT>
                    <a:lnB>
                      <a:noFill/>
                    </a:lnB>
                  </a:tcPr>
                </a:tc>
                <a:tc>
                  <a:txBody>
                    <a:bodyPr/>
                    <a:lstStyle/>
                    <a:p>
                      <a:pPr algn="r" fontAlgn="t"/>
                      <a:r>
                        <a:rPr lang="en-US" sz="1200" b="0" i="0" u="none" strike="noStrike" dirty="0">
                          <a:solidFill>
                            <a:srgbClr val="000000"/>
                          </a:solidFill>
                          <a:latin typeface="Arial Narrow"/>
                        </a:rPr>
                        <a:t>Visual Matching (6-COG)</a:t>
                      </a:r>
                    </a:p>
                  </a:txBody>
                  <a:tcPr marL="8877" marR="8877" marT="8877" marB="0">
                    <a:lnL>
                      <a:noFill/>
                    </a:lnL>
                    <a:lnR>
                      <a:noFill/>
                    </a:lnR>
                    <a:lnT>
                      <a:noFill/>
                    </a:lnT>
                    <a:lnB>
                      <a:noFill/>
                    </a:lnB>
                  </a:tcPr>
                </a:tc>
                <a:tc>
                  <a:txBody>
                    <a:bodyPr/>
                    <a:lstStyle/>
                    <a:p>
                      <a:pPr algn="ctr" fontAlgn="t"/>
                      <a:r>
                        <a:rPr lang="en-US" sz="1400" b="1" i="0" u="none" strike="noStrike" dirty="0">
                          <a:solidFill>
                            <a:srgbClr val="000000"/>
                          </a:solidFill>
                          <a:latin typeface="Arial"/>
                        </a:rPr>
                        <a:t>12</a:t>
                      </a:r>
                    </a:p>
                  </a:txBody>
                  <a:tcPr marL="8877" marR="8877" marT="8877" marB="0">
                    <a:lnL>
                      <a:noFill/>
                    </a:lnL>
                    <a:lnR>
                      <a:noFill/>
                    </a:lnR>
                    <a:lnT>
                      <a:noFill/>
                    </a:lnT>
                    <a:lnB>
                      <a:noFill/>
                    </a:lnB>
                  </a:tcPr>
                </a:tc>
                <a:tc>
                  <a:txBody>
                    <a:bodyPr/>
                    <a:lstStyle/>
                    <a:p>
                      <a:pPr algn="ctr" fontAlgn="t"/>
                      <a:r>
                        <a:rPr lang="en-US" sz="1400" b="1" i="0" u="none" strike="noStrike" dirty="0">
                          <a:solidFill>
                            <a:srgbClr val="000000"/>
                          </a:solidFill>
                          <a:latin typeface="Arial"/>
                        </a:rPr>
                        <a:t>1347</a:t>
                      </a:r>
                    </a:p>
                  </a:txBody>
                  <a:tcPr marL="8877" marR="8877" marT="8877" marB="0">
                    <a:lnL>
                      <a:noFill/>
                    </a:lnL>
                    <a:lnR>
                      <a:noFill/>
                    </a:lnR>
                    <a:lnT>
                      <a:noFill/>
                    </a:lnT>
                    <a:lnB>
                      <a:noFill/>
                    </a:lnB>
                  </a:tcPr>
                </a:tc>
                <a:tc>
                  <a:txBody>
                    <a:bodyPr/>
                    <a:lstStyle/>
                    <a:p>
                      <a:pPr algn="ctr" fontAlgn="t"/>
                      <a:r>
                        <a:rPr lang="en-US" sz="1400" b="1" i="0" u="none" strike="noStrike" dirty="0">
                          <a:solidFill>
                            <a:srgbClr val="000000"/>
                          </a:solidFill>
                          <a:latin typeface="Arial"/>
                        </a:rPr>
                        <a:t>13</a:t>
                      </a:r>
                    </a:p>
                  </a:txBody>
                  <a:tcPr marL="8877" marR="8877" marT="8877" marB="0">
                    <a:lnL>
                      <a:noFill/>
                    </a:lnL>
                    <a:lnR>
                      <a:noFill/>
                    </a:lnR>
                    <a:lnT>
                      <a:noFill/>
                    </a:lnT>
                    <a:lnB>
                      <a:noFill/>
                    </a:lnB>
                  </a:tcPr>
                </a:tc>
                <a:tc>
                  <a:txBody>
                    <a:bodyPr/>
                    <a:lstStyle/>
                    <a:p>
                      <a:pPr algn="ctr" fontAlgn="t"/>
                      <a:r>
                        <a:rPr lang="en-US" sz="1400" b="1" i="0" u="none" strike="noStrike" dirty="0">
                          <a:solidFill>
                            <a:srgbClr val="000000"/>
                          </a:solidFill>
                          <a:latin typeface="Arial"/>
                        </a:rPr>
                        <a:t>991</a:t>
                      </a:r>
                    </a:p>
                  </a:txBody>
                  <a:tcPr marL="8877" marR="8877" marT="8877"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dirty="0">
                          <a:solidFill>
                            <a:srgbClr val="000000"/>
                          </a:solidFill>
                          <a:latin typeface="Arial"/>
                        </a:rPr>
                        <a:t>13</a:t>
                      </a:r>
                    </a:p>
                  </a:txBody>
                  <a:tcPr marL="8877" marR="8877" marT="88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t"/>
                      <a:r>
                        <a:rPr lang="en-US" sz="1400" b="1" i="0" u="none" strike="noStrike" dirty="0">
                          <a:solidFill>
                            <a:srgbClr val="000000"/>
                          </a:solidFill>
                          <a:latin typeface="Arial"/>
                        </a:rPr>
                        <a:t>588</a:t>
                      </a:r>
                    </a:p>
                  </a:txBody>
                  <a:tcPr marL="8877" marR="8877" marT="8877" marB="0">
                    <a:lnL w="12700" cap="flat" cmpd="sng" algn="ctr">
                      <a:solidFill>
                        <a:srgbClr val="000000"/>
                      </a:solidFill>
                      <a:prstDash val="solid"/>
                      <a:round/>
                      <a:headEnd type="none" w="med" len="med"/>
                      <a:tailEnd type="none" w="med" len="med"/>
                    </a:lnL>
                    <a:lnR>
                      <a:noFill/>
                    </a:lnR>
                    <a:lnT>
                      <a:noFill/>
                    </a:lnT>
                    <a:lnB>
                      <a:noFill/>
                    </a:lnB>
                  </a:tcPr>
                </a:tc>
              </a:tr>
              <a:tr h="232195">
                <a:tc>
                  <a:txBody>
                    <a:bodyPr/>
                    <a:lstStyle/>
                    <a:p>
                      <a:pPr algn="l" fontAlgn="b"/>
                      <a:endParaRPr lang="en-US" sz="1400" b="1" i="0" u="none" strike="noStrike" dirty="0">
                        <a:solidFill>
                          <a:srgbClr val="000000"/>
                        </a:solidFill>
                        <a:latin typeface="Calibri"/>
                      </a:endParaRPr>
                    </a:p>
                  </a:txBody>
                  <a:tcPr marL="8877" marR="8877" marT="8877" marB="0" anchor="b">
                    <a:lnL>
                      <a:noFill/>
                    </a:lnL>
                    <a:lnR>
                      <a:noFill/>
                    </a:lnR>
                    <a:lnT>
                      <a:noFill/>
                    </a:lnT>
                    <a:lnB>
                      <a:noFill/>
                    </a:lnB>
                  </a:tcPr>
                </a:tc>
                <a:tc>
                  <a:txBody>
                    <a:bodyPr/>
                    <a:lstStyle/>
                    <a:p>
                      <a:pPr algn="r" fontAlgn="t"/>
                      <a:r>
                        <a:rPr lang="en-US" sz="1200" b="0" i="0" u="none" strike="noStrike" dirty="0">
                          <a:solidFill>
                            <a:srgbClr val="000000"/>
                          </a:solidFill>
                          <a:latin typeface="Arial Narrow"/>
                        </a:rPr>
                        <a:t>Decision Speed (16-COG)</a:t>
                      </a:r>
                    </a:p>
                  </a:txBody>
                  <a:tcPr marL="8877" marR="8877" marT="8877" marB="0">
                    <a:lnL>
                      <a:noFill/>
                    </a:lnL>
                    <a:lnR>
                      <a:noFill/>
                    </a:lnR>
                    <a:lnT>
                      <a:noFill/>
                    </a:lnT>
                    <a:lnB>
                      <a:noFill/>
                    </a:lnB>
                  </a:tcPr>
                </a:tc>
                <a:tc>
                  <a:txBody>
                    <a:bodyPr/>
                    <a:lstStyle/>
                    <a:p>
                      <a:pPr algn="ctr" fontAlgn="t"/>
                      <a:r>
                        <a:rPr lang="en-US" sz="1400" b="1" i="0" u="none" strike="noStrike" dirty="0">
                          <a:solidFill>
                            <a:srgbClr val="000000"/>
                          </a:solidFill>
                          <a:latin typeface="Arial"/>
                        </a:rPr>
                        <a:t>20</a:t>
                      </a:r>
                    </a:p>
                  </a:txBody>
                  <a:tcPr marL="8877" marR="8877" marT="8877" marB="0">
                    <a:lnL>
                      <a:noFill/>
                    </a:lnL>
                    <a:lnR>
                      <a:noFill/>
                    </a:lnR>
                    <a:lnT>
                      <a:noFill/>
                    </a:lnT>
                    <a:lnB>
                      <a:noFill/>
                    </a:lnB>
                  </a:tcPr>
                </a:tc>
                <a:tc>
                  <a:txBody>
                    <a:bodyPr/>
                    <a:lstStyle/>
                    <a:p>
                      <a:pPr algn="ctr" fontAlgn="t"/>
                      <a:r>
                        <a:rPr lang="en-US" sz="1400" b="1" i="0" u="none" strike="noStrike" dirty="0">
                          <a:solidFill>
                            <a:srgbClr val="000000"/>
                          </a:solidFill>
                          <a:latin typeface="Arial"/>
                        </a:rPr>
                        <a:t>178</a:t>
                      </a:r>
                    </a:p>
                  </a:txBody>
                  <a:tcPr marL="8877" marR="8877" marT="8877" marB="0">
                    <a:lnL>
                      <a:noFill/>
                    </a:lnL>
                    <a:lnR>
                      <a:noFill/>
                    </a:lnR>
                    <a:lnT>
                      <a:noFill/>
                    </a:lnT>
                    <a:lnB>
                      <a:noFill/>
                    </a:lnB>
                  </a:tcPr>
                </a:tc>
                <a:tc>
                  <a:txBody>
                    <a:bodyPr/>
                    <a:lstStyle/>
                    <a:p>
                      <a:pPr algn="ctr" fontAlgn="t"/>
                      <a:r>
                        <a:rPr lang="en-US" sz="1400" b="1" i="0" u="none" strike="noStrike" dirty="0">
                          <a:solidFill>
                            <a:srgbClr val="000000"/>
                          </a:solidFill>
                          <a:latin typeface="Arial"/>
                        </a:rPr>
                        <a:t>27</a:t>
                      </a:r>
                    </a:p>
                  </a:txBody>
                  <a:tcPr marL="8877" marR="8877" marT="8877" marB="0">
                    <a:lnL>
                      <a:noFill/>
                    </a:lnL>
                    <a:lnR>
                      <a:noFill/>
                    </a:lnR>
                    <a:lnT>
                      <a:noFill/>
                    </a:lnT>
                    <a:lnB>
                      <a:noFill/>
                    </a:lnB>
                  </a:tcPr>
                </a:tc>
                <a:tc>
                  <a:txBody>
                    <a:bodyPr/>
                    <a:lstStyle/>
                    <a:p>
                      <a:pPr algn="ctr" fontAlgn="t"/>
                      <a:r>
                        <a:rPr lang="en-US" sz="1400" b="1" i="0" u="none" strike="noStrike" dirty="0">
                          <a:solidFill>
                            <a:srgbClr val="000000"/>
                          </a:solidFill>
                          <a:latin typeface="Arial"/>
                        </a:rPr>
                        <a:t>110</a:t>
                      </a:r>
                    </a:p>
                  </a:txBody>
                  <a:tcPr marL="8877" marR="8877" marT="8877"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dirty="0">
                          <a:solidFill>
                            <a:srgbClr val="000000"/>
                          </a:solidFill>
                          <a:latin typeface="Arial"/>
                        </a:rPr>
                        <a:t>26</a:t>
                      </a:r>
                    </a:p>
                  </a:txBody>
                  <a:tcPr marL="8877" marR="8877" marT="88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t"/>
                      <a:r>
                        <a:rPr lang="en-US" sz="1400" b="1" i="0" u="none" strike="noStrike" dirty="0">
                          <a:solidFill>
                            <a:srgbClr val="000000"/>
                          </a:solidFill>
                          <a:latin typeface="Arial"/>
                        </a:rPr>
                        <a:t>67</a:t>
                      </a:r>
                    </a:p>
                  </a:txBody>
                  <a:tcPr marL="8877" marR="8877" marT="8877" marB="0">
                    <a:lnL w="12700" cap="flat" cmpd="sng" algn="ctr">
                      <a:solidFill>
                        <a:srgbClr val="000000"/>
                      </a:solidFill>
                      <a:prstDash val="solid"/>
                      <a:round/>
                      <a:headEnd type="none" w="med" len="med"/>
                      <a:tailEnd type="none" w="med" len="med"/>
                    </a:lnL>
                    <a:lnR>
                      <a:noFill/>
                    </a:lnR>
                    <a:lnT>
                      <a:noFill/>
                    </a:lnT>
                    <a:lnB>
                      <a:noFill/>
                    </a:lnB>
                  </a:tcPr>
                </a:tc>
              </a:tr>
              <a:tr h="232195">
                <a:tc>
                  <a:txBody>
                    <a:bodyPr/>
                    <a:lstStyle/>
                    <a:p>
                      <a:pPr algn="l" fontAlgn="b"/>
                      <a:r>
                        <a:rPr lang="en-US" sz="1400" b="1" i="0" u="none" strike="noStrike" dirty="0">
                          <a:solidFill>
                            <a:srgbClr val="000000"/>
                          </a:solidFill>
                          <a:latin typeface="Calibri"/>
                        </a:rPr>
                        <a:t>Auditory Processing</a:t>
                      </a:r>
                    </a:p>
                  </a:txBody>
                  <a:tcPr marL="8877" marR="8877" marT="8877" marB="0" anchor="b">
                    <a:lnL>
                      <a:noFill/>
                    </a:lnL>
                    <a:lnR>
                      <a:noFill/>
                    </a:lnR>
                    <a:lnT>
                      <a:noFill/>
                    </a:lnT>
                    <a:lnB>
                      <a:noFill/>
                    </a:lnB>
                  </a:tcPr>
                </a:tc>
                <a:tc>
                  <a:txBody>
                    <a:bodyPr/>
                    <a:lstStyle/>
                    <a:p>
                      <a:pPr algn="r" fontAlgn="t"/>
                      <a:r>
                        <a:rPr lang="en-US" sz="1200" b="0" i="0" u="none" strike="noStrike" dirty="0">
                          <a:solidFill>
                            <a:srgbClr val="000000"/>
                          </a:solidFill>
                          <a:latin typeface="Arial Narrow"/>
                        </a:rPr>
                        <a:t>Sound Awareness (21-ACH)</a:t>
                      </a:r>
                    </a:p>
                  </a:txBody>
                  <a:tcPr marL="8877" marR="8877" marT="8877" marB="0">
                    <a:lnL>
                      <a:noFill/>
                    </a:lnL>
                    <a:lnR>
                      <a:noFill/>
                    </a:lnR>
                    <a:lnT>
                      <a:noFill/>
                    </a:lnT>
                    <a:lnB>
                      <a:noFill/>
                    </a:lnB>
                  </a:tcPr>
                </a:tc>
                <a:tc>
                  <a:txBody>
                    <a:bodyPr/>
                    <a:lstStyle/>
                    <a:p>
                      <a:pPr algn="ctr" fontAlgn="t"/>
                      <a:r>
                        <a:rPr lang="en-US" sz="1400" b="1" i="0" u="none" strike="noStrike" dirty="0">
                          <a:solidFill>
                            <a:srgbClr val="000000"/>
                          </a:solidFill>
                          <a:latin typeface="Arial"/>
                        </a:rPr>
                        <a:t>23</a:t>
                      </a:r>
                    </a:p>
                  </a:txBody>
                  <a:tcPr marL="8877" marR="8877" marT="8877" marB="0">
                    <a:lnL>
                      <a:noFill/>
                    </a:lnL>
                    <a:lnR>
                      <a:noFill/>
                    </a:lnR>
                    <a:lnT>
                      <a:noFill/>
                    </a:lnT>
                    <a:lnB>
                      <a:noFill/>
                    </a:lnB>
                  </a:tcPr>
                </a:tc>
                <a:tc>
                  <a:txBody>
                    <a:bodyPr/>
                    <a:lstStyle/>
                    <a:p>
                      <a:pPr algn="ctr" fontAlgn="t"/>
                      <a:r>
                        <a:rPr lang="en-US" sz="1400" b="1" i="0" u="none" strike="noStrike" dirty="0">
                          <a:solidFill>
                            <a:srgbClr val="000000"/>
                          </a:solidFill>
                          <a:latin typeface="Arial"/>
                        </a:rPr>
                        <a:t>1574</a:t>
                      </a:r>
                    </a:p>
                  </a:txBody>
                  <a:tcPr marL="8877" marR="8877" marT="8877" marB="0">
                    <a:lnL>
                      <a:noFill/>
                    </a:lnL>
                    <a:lnR>
                      <a:noFill/>
                    </a:lnR>
                    <a:lnT>
                      <a:noFill/>
                    </a:lnT>
                    <a:lnB>
                      <a:noFill/>
                    </a:lnB>
                  </a:tcPr>
                </a:tc>
                <a:tc>
                  <a:txBody>
                    <a:bodyPr/>
                    <a:lstStyle/>
                    <a:p>
                      <a:pPr algn="ctr" fontAlgn="t"/>
                      <a:r>
                        <a:rPr lang="en-US" sz="1400" b="1" i="0" u="none" strike="noStrike" dirty="0">
                          <a:solidFill>
                            <a:srgbClr val="000000"/>
                          </a:solidFill>
                          <a:latin typeface="Arial"/>
                        </a:rPr>
                        <a:t>26</a:t>
                      </a:r>
                    </a:p>
                  </a:txBody>
                  <a:tcPr marL="8877" marR="8877" marT="8877" marB="0">
                    <a:lnL>
                      <a:noFill/>
                    </a:lnL>
                    <a:lnR>
                      <a:noFill/>
                    </a:lnR>
                    <a:lnT>
                      <a:noFill/>
                    </a:lnT>
                    <a:lnB>
                      <a:noFill/>
                    </a:lnB>
                  </a:tcPr>
                </a:tc>
                <a:tc>
                  <a:txBody>
                    <a:bodyPr/>
                    <a:lstStyle/>
                    <a:p>
                      <a:pPr algn="ctr" fontAlgn="t"/>
                      <a:r>
                        <a:rPr lang="en-US" sz="1400" b="1" i="0" u="none" strike="noStrike" dirty="0">
                          <a:solidFill>
                            <a:srgbClr val="000000"/>
                          </a:solidFill>
                          <a:latin typeface="Arial"/>
                        </a:rPr>
                        <a:t>1050</a:t>
                      </a:r>
                    </a:p>
                  </a:txBody>
                  <a:tcPr marL="8877" marR="8877" marT="8877"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dirty="0">
                          <a:solidFill>
                            <a:srgbClr val="000000"/>
                          </a:solidFill>
                          <a:latin typeface="Arial"/>
                        </a:rPr>
                        <a:t>26</a:t>
                      </a:r>
                    </a:p>
                  </a:txBody>
                  <a:tcPr marL="8877" marR="8877" marT="88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t"/>
                      <a:r>
                        <a:rPr lang="en-US" sz="1400" b="1" i="0" u="none" strike="noStrike" dirty="0">
                          <a:solidFill>
                            <a:srgbClr val="000000"/>
                          </a:solidFill>
                          <a:latin typeface="Arial"/>
                        </a:rPr>
                        <a:t>714</a:t>
                      </a:r>
                    </a:p>
                  </a:txBody>
                  <a:tcPr marL="8877" marR="8877" marT="8877" marB="0">
                    <a:lnL w="12700" cap="flat" cmpd="sng" algn="ctr">
                      <a:solidFill>
                        <a:srgbClr val="000000"/>
                      </a:solidFill>
                      <a:prstDash val="solid"/>
                      <a:round/>
                      <a:headEnd type="none" w="med" len="med"/>
                      <a:tailEnd type="none" w="med" len="med"/>
                    </a:lnL>
                    <a:lnR>
                      <a:noFill/>
                    </a:lnR>
                    <a:lnT>
                      <a:noFill/>
                    </a:lnT>
                    <a:lnB>
                      <a:noFill/>
                    </a:lnB>
                  </a:tcPr>
                </a:tc>
              </a:tr>
              <a:tr h="232195">
                <a:tc>
                  <a:txBody>
                    <a:bodyPr/>
                    <a:lstStyle/>
                    <a:p>
                      <a:pPr algn="l" fontAlgn="b"/>
                      <a:endParaRPr lang="en-US" sz="1400" b="1" i="0" u="none" strike="noStrike" dirty="0">
                        <a:solidFill>
                          <a:srgbClr val="000000"/>
                        </a:solidFill>
                        <a:latin typeface="Calibri"/>
                      </a:endParaRPr>
                    </a:p>
                  </a:txBody>
                  <a:tcPr marL="8877" marR="8877" marT="8877" marB="0" anchor="b">
                    <a:lnL>
                      <a:noFill/>
                    </a:lnL>
                    <a:lnR>
                      <a:noFill/>
                    </a:lnR>
                    <a:lnT>
                      <a:noFill/>
                    </a:lnT>
                    <a:lnB>
                      <a:noFill/>
                    </a:lnB>
                  </a:tcPr>
                </a:tc>
                <a:tc>
                  <a:txBody>
                    <a:bodyPr/>
                    <a:lstStyle/>
                    <a:p>
                      <a:pPr algn="r" fontAlgn="t"/>
                      <a:r>
                        <a:rPr lang="en-US" sz="1200" b="0" i="0" u="none" strike="noStrike" dirty="0">
                          <a:solidFill>
                            <a:srgbClr val="000000"/>
                          </a:solidFill>
                          <a:latin typeface="Arial Narrow"/>
                        </a:rPr>
                        <a:t>Sound Blending (4-COG)</a:t>
                      </a:r>
                    </a:p>
                  </a:txBody>
                  <a:tcPr marL="8877" marR="8877" marT="8877" marB="0">
                    <a:lnL>
                      <a:noFill/>
                    </a:lnL>
                    <a:lnR>
                      <a:noFill/>
                    </a:lnR>
                    <a:lnT>
                      <a:noFill/>
                    </a:lnT>
                    <a:lnB>
                      <a:noFill/>
                    </a:lnB>
                  </a:tcPr>
                </a:tc>
                <a:tc>
                  <a:txBody>
                    <a:bodyPr/>
                    <a:lstStyle/>
                    <a:p>
                      <a:pPr algn="ctr" fontAlgn="t"/>
                      <a:r>
                        <a:rPr lang="en-US" sz="1400" b="1" i="0" u="none" strike="noStrike" dirty="0">
                          <a:solidFill>
                            <a:srgbClr val="000000"/>
                          </a:solidFill>
                          <a:latin typeface="Arial"/>
                        </a:rPr>
                        <a:t>18</a:t>
                      </a:r>
                    </a:p>
                  </a:txBody>
                  <a:tcPr marL="8877" marR="8877" marT="8877" marB="0">
                    <a:lnL>
                      <a:noFill/>
                    </a:lnL>
                    <a:lnR>
                      <a:noFill/>
                    </a:lnR>
                    <a:lnT>
                      <a:noFill/>
                    </a:lnT>
                    <a:lnB>
                      <a:noFill/>
                    </a:lnB>
                  </a:tcPr>
                </a:tc>
                <a:tc>
                  <a:txBody>
                    <a:bodyPr/>
                    <a:lstStyle/>
                    <a:p>
                      <a:pPr algn="ctr" fontAlgn="t"/>
                      <a:r>
                        <a:rPr lang="en-US" sz="1400" b="1" i="0" u="none" strike="noStrike" dirty="0">
                          <a:solidFill>
                            <a:srgbClr val="000000"/>
                          </a:solidFill>
                          <a:latin typeface="Arial"/>
                        </a:rPr>
                        <a:t>771</a:t>
                      </a:r>
                    </a:p>
                  </a:txBody>
                  <a:tcPr marL="8877" marR="8877" marT="8877" marB="0">
                    <a:lnL>
                      <a:noFill/>
                    </a:lnL>
                    <a:lnR>
                      <a:noFill/>
                    </a:lnR>
                    <a:lnT>
                      <a:noFill/>
                    </a:lnT>
                    <a:lnB>
                      <a:noFill/>
                    </a:lnB>
                  </a:tcPr>
                </a:tc>
                <a:tc>
                  <a:txBody>
                    <a:bodyPr/>
                    <a:lstStyle/>
                    <a:p>
                      <a:pPr algn="ctr" fontAlgn="t"/>
                      <a:r>
                        <a:rPr lang="en-US" sz="1400" b="1" i="0" u="none" strike="noStrike" dirty="0">
                          <a:solidFill>
                            <a:srgbClr val="000000"/>
                          </a:solidFill>
                          <a:latin typeface="Arial"/>
                        </a:rPr>
                        <a:t>34</a:t>
                      </a:r>
                    </a:p>
                  </a:txBody>
                  <a:tcPr marL="8877" marR="8877" marT="8877" marB="0">
                    <a:lnL>
                      <a:noFill/>
                    </a:lnL>
                    <a:lnR>
                      <a:noFill/>
                    </a:lnR>
                    <a:lnT>
                      <a:noFill/>
                    </a:lnT>
                    <a:lnB>
                      <a:noFill/>
                    </a:lnB>
                  </a:tcPr>
                </a:tc>
                <a:tc>
                  <a:txBody>
                    <a:bodyPr/>
                    <a:lstStyle/>
                    <a:p>
                      <a:pPr algn="ctr" fontAlgn="t"/>
                      <a:r>
                        <a:rPr lang="en-US" sz="1400" b="1" i="0" u="none" strike="noStrike" dirty="0">
                          <a:solidFill>
                            <a:srgbClr val="000000"/>
                          </a:solidFill>
                          <a:latin typeface="Arial"/>
                        </a:rPr>
                        <a:t>239</a:t>
                      </a:r>
                    </a:p>
                  </a:txBody>
                  <a:tcPr marL="8877" marR="8877" marT="8877"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dirty="0">
                          <a:solidFill>
                            <a:srgbClr val="000000"/>
                          </a:solidFill>
                          <a:latin typeface="Arial"/>
                        </a:rPr>
                        <a:t>36</a:t>
                      </a:r>
                    </a:p>
                  </a:txBody>
                  <a:tcPr marL="8877" marR="8877" marT="88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t"/>
                      <a:r>
                        <a:rPr lang="en-US" sz="1400" b="1" i="0" u="none" strike="noStrike" dirty="0">
                          <a:solidFill>
                            <a:srgbClr val="000000"/>
                          </a:solidFill>
                          <a:latin typeface="Arial"/>
                        </a:rPr>
                        <a:t>153</a:t>
                      </a:r>
                    </a:p>
                  </a:txBody>
                  <a:tcPr marL="8877" marR="8877" marT="8877" marB="0">
                    <a:lnL w="12700" cap="flat" cmpd="sng" algn="ctr">
                      <a:solidFill>
                        <a:srgbClr val="000000"/>
                      </a:solidFill>
                      <a:prstDash val="solid"/>
                      <a:round/>
                      <a:headEnd type="none" w="med" len="med"/>
                      <a:tailEnd type="none" w="med" len="med"/>
                    </a:lnL>
                    <a:lnR>
                      <a:noFill/>
                    </a:lnR>
                    <a:lnT>
                      <a:noFill/>
                    </a:lnT>
                    <a:lnB>
                      <a:noFill/>
                    </a:lnB>
                  </a:tcPr>
                </a:tc>
              </a:tr>
              <a:tr h="244778">
                <a:tc>
                  <a:txBody>
                    <a:bodyPr/>
                    <a:lstStyle/>
                    <a:p>
                      <a:pPr algn="l" fontAlgn="b"/>
                      <a:endParaRPr lang="en-US" sz="1400" b="1" i="0" u="none" strike="noStrike" dirty="0">
                        <a:solidFill>
                          <a:srgbClr val="000000"/>
                        </a:solidFill>
                        <a:latin typeface="Calibri"/>
                      </a:endParaRPr>
                    </a:p>
                  </a:txBody>
                  <a:tcPr marL="8877" marR="8877" marT="8877" marB="0" anchor="b">
                    <a:lnL>
                      <a:noFill/>
                    </a:lnL>
                    <a:lnR>
                      <a:noFill/>
                    </a:lnR>
                    <a:lnT>
                      <a:noFill/>
                    </a:lnT>
                    <a:lnB>
                      <a:noFill/>
                    </a:lnB>
                  </a:tcPr>
                </a:tc>
                <a:tc>
                  <a:txBody>
                    <a:bodyPr/>
                    <a:lstStyle/>
                    <a:p>
                      <a:pPr algn="r" fontAlgn="t"/>
                      <a:r>
                        <a:rPr lang="en-US" sz="1200" b="0" i="0" u="none" strike="noStrike" dirty="0">
                          <a:solidFill>
                            <a:srgbClr val="000000"/>
                          </a:solidFill>
                          <a:latin typeface="Arial Narrow"/>
                        </a:rPr>
                        <a:t>Segmenting </a:t>
                      </a:r>
                      <a:r>
                        <a:rPr lang="en-US" sz="1200" b="0" i="0" u="none" strike="noStrike" dirty="0" err="1">
                          <a:solidFill>
                            <a:srgbClr val="000000"/>
                          </a:solidFill>
                          <a:latin typeface="Arial Narrow"/>
                        </a:rPr>
                        <a:t>Nonwords</a:t>
                      </a:r>
                      <a:r>
                        <a:rPr lang="en-US" sz="1200" b="0" i="0" u="none" strike="noStrike" dirty="0">
                          <a:solidFill>
                            <a:srgbClr val="000000"/>
                          </a:solidFill>
                          <a:latin typeface="Arial Narrow"/>
                        </a:rPr>
                        <a:t> (12-CTOPP)</a:t>
                      </a:r>
                    </a:p>
                  </a:txBody>
                  <a:tcPr marL="8877" marR="8877" marT="8877" marB="0">
                    <a:lnL>
                      <a:noFill/>
                    </a:lnL>
                    <a:lnR>
                      <a:noFill/>
                    </a:lnR>
                    <a:lnT>
                      <a:noFill/>
                    </a:lnT>
                    <a:lnB>
                      <a:noFill/>
                    </a:lnB>
                  </a:tcPr>
                </a:tc>
                <a:tc>
                  <a:txBody>
                    <a:bodyPr/>
                    <a:lstStyle/>
                    <a:p>
                      <a:pPr algn="ctr" fontAlgn="t"/>
                      <a:r>
                        <a:rPr lang="en-US" sz="1400" b="1" i="0" u="none" strike="noStrike">
                          <a:solidFill>
                            <a:srgbClr val="000000"/>
                          </a:solidFill>
                          <a:latin typeface="Arial"/>
                        </a:rPr>
                        <a:t>33</a:t>
                      </a:r>
                    </a:p>
                  </a:txBody>
                  <a:tcPr marL="8877" marR="8877" marT="8877" marB="0">
                    <a:lnL>
                      <a:noFill/>
                    </a:lnL>
                    <a:lnR>
                      <a:noFill/>
                    </a:lnR>
                    <a:lnT>
                      <a:noFill/>
                    </a:lnT>
                    <a:lnB>
                      <a:noFill/>
                    </a:lnB>
                  </a:tcPr>
                </a:tc>
                <a:tc>
                  <a:txBody>
                    <a:bodyPr/>
                    <a:lstStyle/>
                    <a:p>
                      <a:pPr algn="ctr" fontAlgn="t"/>
                      <a:r>
                        <a:rPr lang="en-US" sz="1400" b="1" i="0" u="none" strike="noStrike">
                          <a:solidFill>
                            <a:srgbClr val="000000"/>
                          </a:solidFill>
                          <a:latin typeface="Arial"/>
                        </a:rPr>
                        <a:t>433</a:t>
                      </a:r>
                    </a:p>
                  </a:txBody>
                  <a:tcPr marL="8877" marR="8877" marT="8877" marB="0">
                    <a:lnL>
                      <a:noFill/>
                    </a:lnL>
                    <a:lnR>
                      <a:noFill/>
                    </a:lnR>
                    <a:lnT>
                      <a:noFill/>
                    </a:lnT>
                    <a:lnB>
                      <a:noFill/>
                    </a:lnB>
                  </a:tcPr>
                </a:tc>
                <a:tc>
                  <a:txBody>
                    <a:bodyPr/>
                    <a:lstStyle/>
                    <a:p>
                      <a:pPr algn="ctr" fontAlgn="t"/>
                      <a:r>
                        <a:rPr lang="en-US" sz="1400" b="1" i="0" u="none" strike="noStrike">
                          <a:solidFill>
                            <a:srgbClr val="000000"/>
                          </a:solidFill>
                          <a:latin typeface="Arial"/>
                        </a:rPr>
                        <a:t>37</a:t>
                      </a:r>
                    </a:p>
                  </a:txBody>
                  <a:tcPr marL="8877" marR="8877" marT="8877" marB="0">
                    <a:lnL>
                      <a:noFill/>
                    </a:lnL>
                    <a:lnR>
                      <a:noFill/>
                    </a:lnR>
                    <a:lnT>
                      <a:noFill/>
                    </a:lnT>
                    <a:lnB>
                      <a:noFill/>
                    </a:lnB>
                  </a:tcPr>
                </a:tc>
                <a:tc>
                  <a:txBody>
                    <a:bodyPr/>
                    <a:lstStyle/>
                    <a:p>
                      <a:pPr algn="ctr" fontAlgn="t"/>
                      <a:r>
                        <a:rPr lang="en-US" sz="1400" b="1" i="0" u="none" strike="noStrike">
                          <a:solidFill>
                            <a:srgbClr val="000000"/>
                          </a:solidFill>
                          <a:latin typeface="Arial"/>
                        </a:rPr>
                        <a:t>287</a:t>
                      </a:r>
                    </a:p>
                  </a:txBody>
                  <a:tcPr marL="8877" marR="8877" marT="8877"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dirty="0">
                          <a:solidFill>
                            <a:srgbClr val="000000"/>
                          </a:solidFill>
                          <a:latin typeface="Arial"/>
                        </a:rPr>
                        <a:t>38</a:t>
                      </a:r>
                    </a:p>
                  </a:txBody>
                  <a:tcPr marL="8877" marR="8877" marT="88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t"/>
                      <a:r>
                        <a:rPr lang="en-US" sz="1400" b="1" i="0" u="none" strike="noStrike">
                          <a:solidFill>
                            <a:srgbClr val="000000"/>
                          </a:solidFill>
                          <a:latin typeface="Arial"/>
                        </a:rPr>
                        <a:t>217</a:t>
                      </a:r>
                    </a:p>
                  </a:txBody>
                  <a:tcPr marL="8877" marR="8877" marT="8877" marB="0">
                    <a:lnL w="12700" cap="flat" cmpd="sng" algn="ctr">
                      <a:solidFill>
                        <a:srgbClr val="000000"/>
                      </a:solidFill>
                      <a:prstDash val="solid"/>
                      <a:round/>
                      <a:headEnd type="none" w="med" len="med"/>
                      <a:tailEnd type="none" w="med" len="med"/>
                    </a:lnL>
                    <a:lnR>
                      <a:noFill/>
                    </a:lnR>
                    <a:lnT>
                      <a:noFill/>
                    </a:lnT>
                    <a:lnB>
                      <a:noFill/>
                    </a:lnB>
                  </a:tcPr>
                </a:tc>
              </a:tr>
              <a:tr h="232195">
                <a:tc>
                  <a:txBody>
                    <a:bodyPr/>
                    <a:lstStyle/>
                    <a:p>
                      <a:pPr algn="l" fontAlgn="b"/>
                      <a:endParaRPr lang="en-US" sz="1400" b="1" i="0" u="none" strike="noStrike">
                        <a:solidFill>
                          <a:srgbClr val="000000"/>
                        </a:solidFill>
                        <a:latin typeface="Calibri"/>
                      </a:endParaRPr>
                    </a:p>
                  </a:txBody>
                  <a:tcPr marL="8877" marR="8877" marT="8877" marB="0" anchor="b">
                    <a:lnL>
                      <a:noFill/>
                    </a:lnL>
                    <a:lnR>
                      <a:noFill/>
                    </a:lnR>
                    <a:lnT>
                      <a:noFill/>
                    </a:lnT>
                    <a:lnB>
                      <a:noFill/>
                    </a:lnB>
                  </a:tcPr>
                </a:tc>
                <a:tc>
                  <a:txBody>
                    <a:bodyPr/>
                    <a:lstStyle/>
                    <a:p>
                      <a:pPr algn="r" fontAlgn="t"/>
                      <a:r>
                        <a:rPr lang="en-US" sz="1200" b="0" i="0" u="none" strike="noStrike" dirty="0">
                          <a:solidFill>
                            <a:srgbClr val="000000"/>
                          </a:solidFill>
                          <a:latin typeface="Arial Narrow"/>
                        </a:rPr>
                        <a:t>Blending </a:t>
                      </a:r>
                      <a:r>
                        <a:rPr lang="en-US" sz="1200" b="0" i="0" u="none" strike="noStrike" dirty="0" err="1">
                          <a:solidFill>
                            <a:srgbClr val="000000"/>
                          </a:solidFill>
                          <a:latin typeface="Arial Narrow"/>
                        </a:rPr>
                        <a:t>Nonwords</a:t>
                      </a:r>
                      <a:r>
                        <a:rPr lang="en-US" sz="1200" b="0" i="0" u="none" strike="noStrike" dirty="0">
                          <a:solidFill>
                            <a:srgbClr val="000000"/>
                          </a:solidFill>
                          <a:latin typeface="Arial Narrow"/>
                        </a:rPr>
                        <a:t> (10-CTOPP)</a:t>
                      </a:r>
                    </a:p>
                  </a:txBody>
                  <a:tcPr marL="8877" marR="8877" marT="8877" marB="0">
                    <a:lnL>
                      <a:noFill/>
                    </a:lnL>
                    <a:lnR>
                      <a:noFill/>
                    </a:lnR>
                    <a:lnT>
                      <a:noFill/>
                    </a:lnT>
                    <a:lnB>
                      <a:noFill/>
                    </a:lnB>
                  </a:tcPr>
                </a:tc>
                <a:tc>
                  <a:txBody>
                    <a:bodyPr/>
                    <a:lstStyle/>
                    <a:p>
                      <a:pPr algn="ctr" fontAlgn="t"/>
                      <a:r>
                        <a:rPr lang="en-US" sz="1400" b="1" i="0" u="none" strike="noStrike">
                          <a:solidFill>
                            <a:srgbClr val="000000"/>
                          </a:solidFill>
                          <a:latin typeface="Arial"/>
                        </a:rPr>
                        <a:t>30</a:t>
                      </a:r>
                    </a:p>
                  </a:txBody>
                  <a:tcPr marL="8877" marR="8877" marT="8877" marB="0">
                    <a:lnL>
                      <a:noFill/>
                    </a:lnL>
                    <a:lnR>
                      <a:noFill/>
                    </a:lnR>
                    <a:lnT>
                      <a:noFill/>
                    </a:lnT>
                    <a:lnB>
                      <a:noFill/>
                    </a:lnB>
                  </a:tcPr>
                </a:tc>
                <a:tc>
                  <a:txBody>
                    <a:bodyPr/>
                    <a:lstStyle/>
                    <a:p>
                      <a:pPr algn="ctr" fontAlgn="t"/>
                      <a:r>
                        <a:rPr lang="en-US" sz="1400" b="1" i="0" u="none" strike="noStrike">
                          <a:solidFill>
                            <a:srgbClr val="000000"/>
                          </a:solidFill>
                          <a:latin typeface="Arial"/>
                        </a:rPr>
                        <a:t>445</a:t>
                      </a:r>
                    </a:p>
                  </a:txBody>
                  <a:tcPr marL="8877" marR="8877" marT="8877" marB="0">
                    <a:lnL>
                      <a:noFill/>
                    </a:lnL>
                    <a:lnR>
                      <a:noFill/>
                    </a:lnR>
                    <a:lnT>
                      <a:noFill/>
                    </a:lnT>
                    <a:lnB>
                      <a:noFill/>
                    </a:lnB>
                  </a:tcPr>
                </a:tc>
                <a:tc>
                  <a:txBody>
                    <a:bodyPr/>
                    <a:lstStyle/>
                    <a:p>
                      <a:pPr algn="ctr" fontAlgn="t"/>
                      <a:r>
                        <a:rPr lang="en-US" sz="1400" b="1" i="0" u="none" strike="noStrike">
                          <a:solidFill>
                            <a:srgbClr val="000000"/>
                          </a:solidFill>
                          <a:latin typeface="Arial"/>
                        </a:rPr>
                        <a:t>34</a:t>
                      </a:r>
                    </a:p>
                  </a:txBody>
                  <a:tcPr marL="8877" marR="8877" marT="8877" marB="0">
                    <a:lnL>
                      <a:noFill/>
                    </a:lnL>
                    <a:lnR>
                      <a:noFill/>
                    </a:lnR>
                    <a:lnT>
                      <a:noFill/>
                    </a:lnT>
                    <a:lnB>
                      <a:noFill/>
                    </a:lnB>
                  </a:tcPr>
                </a:tc>
                <a:tc>
                  <a:txBody>
                    <a:bodyPr/>
                    <a:lstStyle/>
                    <a:p>
                      <a:pPr algn="ctr" fontAlgn="t"/>
                      <a:r>
                        <a:rPr lang="en-US" sz="1400" b="1" i="0" u="none" strike="noStrike">
                          <a:solidFill>
                            <a:srgbClr val="000000"/>
                          </a:solidFill>
                          <a:latin typeface="Arial"/>
                        </a:rPr>
                        <a:t>264</a:t>
                      </a:r>
                    </a:p>
                  </a:txBody>
                  <a:tcPr marL="8877" marR="8877" marT="8877"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dirty="0">
                          <a:solidFill>
                            <a:srgbClr val="000000"/>
                          </a:solidFill>
                          <a:latin typeface="Arial"/>
                        </a:rPr>
                        <a:t>37</a:t>
                      </a:r>
                    </a:p>
                  </a:txBody>
                  <a:tcPr marL="8877" marR="8877" marT="88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t"/>
                      <a:r>
                        <a:rPr lang="en-US" sz="1400" b="1" i="0" u="none" strike="noStrike">
                          <a:solidFill>
                            <a:srgbClr val="000000"/>
                          </a:solidFill>
                          <a:latin typeface="Arial"/>
                        </a:rPr>
                        <a:t>187</a:t>
                      </a:r>
                    </a:p>
                  </a:txBody>
                  <a:tcPr marL="8877" marR="8877" marT="8877" marB="0">
                    <a:lnL w="12700" cap="flat" cmpd="sng" algn="ctr">
                      <a:solidFill>
                        <a:srgbClr val="000000"/>
                      </a:solidFill>
                      <a:prstDash val="solid"/>
                      <a:round/>
                      <a:headEnd type="none" w="med" len="med"/>
                      <a:tailEnd type="none" w="med" len="med"/>
                    </a:lnL>
                    <a:lnR>
                      <a:noFill/>
                    </a:lnR>
                    <a:lnT>
                      <a:noFill/>
                    </a:lnT>
                    <a:lnB>
                      <a:noFill/>
                    </a:lnB>
                  </a:tcPr>
                </a:tc>
              </a:tr>
              <a:tr h="232195">
                <a:tc>
                  <a:txBody>
                    <a:bodyPr/>
                    <a:lstStyle/>
                    <a:p>
                      <a:pPr algn="l" fontAlgn="b"/>
                      <a:r>
                        <a:rPr lang="en-US" sz="1400" b="1" i="0" u="none" strike="noStrike">
                          <a:solidFill>
                            <a:srgbClr val="000000"/>
                          </a:solidFill>
                          <a:latin typeface="Calibri"/>
                        </a:rPr>
                        <a:t>Long Term Memory</a:t>
                      </a:r>
                    </a:p>
                  </a:txBody>
                  <a:tcPr marL="8877" marR="8877" marT="8877" marB="0" anchor="b">
                    <a:lnL>
                      <a:noFill/>
                    </a:lnL>
                    <a:lnR>
                      <a:noFill/>
                    </a:lnR>
                    <a:lnT>
                      <a:noFill/>
                    </a:lnT>
                    <a:lnB>
                      <a:noFill/>
                    </a:lnB>
                  </a:tcPr>
                </a:tc>
                <a:tc>
                  <a:txBody>
                    <a:bodyPr/>
                    <a:lstStyle/>
                    <a:p>
                      <a:pPr algn="r" fontAlgn="t"/>
                      <a:r>
                        <a:rPr lang="en-US" sz="1200" b="0" i="0" u="none" strike="noStrike" dirty="0">
                          <a:solidFill>
                            <a:srgbClr val="000000"/>
                          </a:solidFill>
                          <a:latin typeface="Arial Narrow"/>
                        </a:rPr>
                        <a:t>Visual-Auditory Learning (2-COG)</a:t>
                      </a:r>
                    </a:p>
                  </a:txBody>
                  <a:tcPr marL="8877" marR="8877" marT="8877" marB="0">
                    <a:lnL>
                      <a:noFill/>
                    </a:lnL>
                    <a:lnR>
                      <a:noFill/>
                    </a:lnR>
                    <a:lnT>
                      <a:noFill/>
                    </a:lnT>
                    <a:lnB>
                      <a:noFill/>
                    </a:lnB>
                  </a:tcPr>
                </a:tc>
                <a:tc>
                  <a:txBody>
                    <a:bodyPr/>
                    <a:lstStyle/>
                    <a:p>
                      <a:pPr algn="ctr" fontAlgn="t"/>
                      <a:r>
                        <a:rPr lang="en-US" sz="1400" b="1" i="0" u="none" strike="noStrike">
                          <a:solidFill>
                            <a:srgbClr val="000000"/>
                          </a:solidFill>
                          <a:latin typeface="Arial"/>
                        </a:rPr>
                        <a:t>23</a:t>
                      </a:r>
                    </a:p>
                  </a:txBody>
                  <a:tcPr marL="8877" marR="8877" marT="8877" marB="0">
                    <a:lnL>
                      <a:noFill/>
                    </a:lnL>
                    <a:lnR>
                      <a:noFill/>
                    </a:lnR>
                    <a:lnT>
                      <a:noFill/>
                    </a:lnT>
                    <a:lnB>
                      <a:noFill/>
                    </a:lnB>
                  </a:tcPr>
                </a:tc>
                <a:tc>
                  <a:txBody>
                    <a:bodyPr/>
                    <a:lstStyle/>
                    <a:p>
                      <a:pPr algn="ctr" fontAlgn="t"/>
                      <a:r>
                        <a:rPr lang="en-US" sz="1400" b="1" i="0" u="none" strike="noStrike">
                          <a:solidFill>
                            <a:srgbClr val="000000"/>
                          </a:solidFill>
                          <a:latin typeface="Arial"/>
                        </a:rPr>
                        <a:t>1601</a:t>
                      </a:r>
                    </a:p>
                  </a:txBody>
                  <a:tcPr marL="8877" marR="8877" marT="8877" marB="0">
                    <a:lnL>
                      <a:noFill/>
                    </a:lnL>
                    <a:lnR>
                      <a:noFill/>
                    </a:lnR>
                    <a:lnT>
                      <a:noFill/>
                    </a:lnT>
                    <a:lnB>
                      <a:noFill/>
                    </a:lnB>
                  </a:tcPr>
                </a:tc>
                <a:tc>
                  <a:txBody>
                    <a:bodyPr/>
                    <a:lstStyle/>
                    <a:p>
                      <a:pPr algn="ctr" fontAlgn="t"/>
                      <a:r>
                        <a:rPr lang="en-US" sz="1400" b="1" i="0" u="none" strike="noStrike">
                          <a:solidFill>
                            <a:srgbClr val="000000"/>
                          </a:solidFill>
                          <a:latin typeface="Arial"/>
                        </a:rPr>
                        <a:t>25</a:t>
                      </a:r>
                    </a:p>
                  </a:txBody>
                  <a:tcPr marL="8877" marR="8877" marT="8877" marB="0">
                    <a:lnL>
                      <a:noFill/>
                    </a:lnL>
                    <a:lnR>
                      <a:noFill/>
                    </a:lnR>
                    <a:lnT>
                      <a:noFill/>
                    </a:lnT>
                    <a:lnB>
                      <a:noFill/>
                    </a:lnB>
                  </a:tcPr>
                </a:tc>
                <a:tc>
                  <a:txBody>
                    <a:bodyPr/>
                    <a:lstStyle/>
                    <a:p>
                      <a:pPr algn="ctr" fontAlgn="t"/>
                      <a:r>
                        <a:rPr lang="en-US" sz="1400" b="1" i="0" u="none" strike="noStrike">
                          <a:solidFill>
                            <a:srgbClr val="000000"/>
                          </a:solidFill>
                          <a:latin typeface="Arial"/>
                        </a:rPr>
                        <a:t>1129</a:t>
                      </a:r>
                    </a:p>
                  </a:txBody>
                  <a:tcPr marL="8877" marR="8877" marT="8877"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a:solidFill>
                            <a:srgbClr val="000000"/>
                          </a:solidFill>
                          <a:latin typeface="Arial"/>
                        </a:rPr>
                        <a:t>26</a:t>
                      </a:r>
                    </a:p>
                  </a:txBody>
                  <a:tcPr marL="8877" marR="8877" marT="88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t"/>
                      <a:r>
                        <a:rPr lang="en-US" sz="1400" b="1" i="0" u="none" strike="noStrike" dirty="0">
                          <a:solidFill>
                            <a:srgbClr val="000000"/>
                          </a:solidFill>
                          <a:latin typeface="Arial"/>
                        </a:rPr>
                        <a:t>866</a:t>
                      </a:r>
                    </a:p>
                  </a:txBody>
                  <a:tcPr marL="8877" marR="8877" marT="8877" marB="0">
                    <a:lnL w="12700" cap="flat" cmpd="sng" algn="ctr">
                      <a:solidFill>
                        <a:srgbClr val="000000"/>
                      </a:solidFill>
                      <a:prstDash val="solid"/>
                      <a:round/>
                      <a:headEnd type="none" w="med" len="med"/>
                      <a:tailEnd type="none" w="med" len="med"/>
                    </a:lnL>
                    <a:lnR>
                      <a:noFill/>
                    </a:lnR>
                    <a:lnT>
                      <a:noFill/>
                    </a:lnT>
                    <a:lnB>
                      <a:noFill/>
                    </a:lnB>
                  </a:tcPr>
                </a:tc>
              </a:tr>
              <a:tr h="232195">
                <a:tc>
                  <a:txBody>
                    <a:bodyPr/>
                    <a:lstStyle/>
                    <a:p>
                      <a:pPr algn="l" fontAlgn="b"/>
                      <a:endParaRPr lang="en-US" sz="1400" b="1" i="0" u="none" strike="noStrike">
                        <a:solidFill>
                          <a:srgbClr val="000000"/>
                        </a:solidFill>
                        <a:latin typeface="Calibri"/>
                      </a:endParaRPr>
                    </a:p>
                  </a:txBody>
                  <a:tcPr marL="8877" marR="8877" marT="8877" marB="0" anchor="b">
                    <a:lnL>
                      <a:noFill/>
                    </a:lnL>
                    <a:lnR>
                      <a:noFill/>
                    </a:lnR>
                    <a:lnT>
                      <a:noFill/>
                    </a:lnT>
                    <a:lnB>
                      <a:noFill/>
                    </a:lnB>
                  </a:tcPr>
                </a:tc>
                <a:tc>
                  <a:txBody>
                    <a:bodyPr/>
                    <a:lstStyle/>
                    <a:p>
                      <a:pPr algn="r" fontAlgn="t"/>
                      <a:r>
                        <a:rPr lang="en-US" sz="1200" b="0" i="0" u="none" strike="noStrike" dirty="0">
                          <a:solidFill>
                            <a:srgbClr val="000000"/>
                          </a:solidFill>
                          <a:latin typeface="Arial Narrow"/>
                        </a:rPr>
                        <a:t>Retrieval Fluency (12-COG)</a:t>
                      </a:r>
                    </a:p>
                  </a:txBody>
                  <a:tcPr marL="8877" marR="8877" marT="8877" marB="0">
                    <a:lnL>
                      <a:noFill/>
                    </a:lnL>
                    <a:lnR>
                      <a:noFill/>
                    </a:lnR>
                    <a:lnT>
                      <a:noFill/>
                    </a:lnT>
                    <a:lnB>
                      <a:noFill/>
                    </a:lnB>
                  </a:tcPr>
                </a:tc>
                <a:tc>
                  <a:txBody>
                    <a:bodyPr/>
                    <a:lstStyle/>
                    <a:p>
                      <a:pPr algn="ctr" fontAlgn="t"/>
                      <a:r>
                        <a:rPr lang="en-US" sz="1400" b="1" i="0" u="none" strike="noStrike">
                          <a:solidFill>
                            <a:srgbClr val="000000"/>
                          </a:solidFill>
                          <a:latin typeface="Arial"/>
                        </a:rPr>
                        <a:t>15</a:t>
                      </a:r>
                    </a:p>
                  </a:txBody>
                  <a:tcPr marL="8877" marR="8877" marT="8877" marB="0">
                    <a:lnL>
                      <a:noFill/>
                    </a:lnL>
                    <a:lnR>
                      <a:noFill/>
                    </a:lnR>
                    <a:lnT>
                      <a:noFill/>
                    </a:lnT>
                    <a:lnB>
                      <a:noFill/>
                    </a:lnB>
                  </a:tcPr>
                </a:tc>
                <a:tc>
                  <a:txBody>
                    <a:bodyPr/>
                    <a:lstStyle/>
                    <a:p>
                      <a:pPr algn="ctr" fontAlgn="t"/>
                      <a:r>
                        <a:rPr lang="en-US" sz="1400" b="1" i="0" u="none" strike="noStrike">
                          <a:solidFill>
                            <a:srgbClr val="000000"/>
                          </a:solidFill>
                          <a:latin typeface="Arial"/>
                        </a:rPr>
                        <a:t>509</a:t>
                      </a:r>
                    </a:p>
                  </a:txBody>
                  <a:tcPr marL="8877" marR="8877" marT="8877" marB="0">
                    <a:lnL>
                      <a:noFill/>
                    </a:lnL>
                    <a:lnR>
                      <a:noFill/>
                    </a:lnR>
                    <a:lnT>
                      <a:noFill/>
                    </a:lnT>
                    <a:lnB>
                      <a:noFill/>
                    </a:lnB>
                  </a:tcPr>
                </a:tc>
                <a:tc>
                  <a:txBody>
                    <a:bodyPr/>
                    <a:lstStyle/>
                    <a:p>
                      <a:pPr algn="ctr" fontAlgn="t"/>
                      <a:r>
                        <a:rPr lang="en-US" sz="1400" b="1" i="0" u="none" strike="noStrike">
                          <a:solidFill>
                            <a:srgbClr val="000000"/>
                          </a:solidFill>
                          <a:latin typeface="Arial"/>
                        </a:rPr>
                        <a:t>18</a:t>
                      </a:r>
                    </a:p>
                  </a:txBody>
                  <a:tcPr marL="8877" marR="8877" marT="8877" marB="0">
                    <a:lnL>
                      <a:noFill/>
                    </a:lnL>
                    <a:lnR>
                      <a:noFill/>
                    </a:lnR>
                    <a:lnT>
                      <a:noFill/>
                    </a:lnT>
                    <a:lnB>
                      <a:noFill/>
                    </a:lnB>
                  </a:tcPr>
                </a:tc>
                <a:tc>
                  <a:txBody>
                    <a:bodyPr/>
                    <a:lstStyle/>
                    <a:p>
                      <a:pPr algn="ctr" fontAlgn="t"/>
                      <a:r>
                        <a:rPr lang="en-US" sz="1400" b="1" i="0" u="none" strike="noStrike">
                          <a:solidFill>
                            <a:srgbClr val="000000"/>
                          </a:solidFill>
                          <a:latin typeface="Arial"/>
                        </a:rPr>
                        <a:t>318</a:t>
                      </a:r>
                    </a:p>
                  </a:txBody>
                  <a:tcPr marL="8877" marR="8877" marT="8877"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a:solidFill>
                            <a:srgbClr val="000000"/>
                          </a:solidFill>
                          <a:latin typeface="Arial"/>
                        </a:rPr>
                        <a:t>18</a:t>
                      </a:r>
                    </a:p>
                  </a:txBody>
                  <a:tcPr marL="8877" marR="8877" marT="88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t"/>
                      <a:r>
                        <a:rPr lang="en-US" sz="1400" b="1" i="0" u="none" strike="noStrike" dirty="0">
                          <a:solidFill>
                            <a:srgbClr val="000000"/>
                          </a:solidFill>
                          <a:latin typeface="Arial"/>
                        </a:rPr>
                        <a:t>241</a:t>
                      </a:r>
                    </a:p>
                  </a:txBody>
                  <a:tcPr marL="8877" marR="8877" marT="8877" marB="0">
                    <a:lnL w="12700" cap="flat" cmpd="sng" algn="ctr">
                      <a:solidFill>
                        <a:srgbClr val="000000"/>
                      </a:solidFill>
                      <a:prstDash val="solid"/>
                      <a:round/>
                      <a:headEnd type="none" w="med" len="med"/>
                      <a:tailEnd type="none" w="med" len="med"/>
                    </a:lnL>
                    <a:lnR>
                      <a:noFill/>
                    </a:lnR>
                    <a:lnT>
                      <a:noFill/>
                    </a:lnT>
                    <a:lnB>
                      <a:noFill/>
                    </a:lnB>
                  </a:tcPr>
                </a:tc>
              </a:tr>
              <a:tr h="232195">
                <a:tc>
                  <a:txBody>
                    <a:bodyPr/>
                    <a:lstStyle/>
                    <a:p>
                      <a:pPr algn="l" fontAlgn="b"/>
                      <a:r>
                        <a:rPr lang="en-US" sz="1400" b="1" i="0" u="none" strike="noStrike">
                          <a:solidFill>
                            <a:srgbClr val="000000"/>
                          </a:solidFill>
                          <a:latin typeface="Calibri"/>
                        </a:rPr>
                        <a:t>Working Memory</a:t>
                      </a:r>
                    </a:p>
                  </a:txBody>
                  <a:tcPr marL="8877" marR="8877" marT="8877" marB="0" anchor="b">
                    <a:lnL>
                      <a:noFill/>
                    </a:lnL>
                    <a:lnR>
                      <a:noFill/>
                    </a:lnR>
                    <a:lnT>
                      <a:noFill/>
                    </a:lnT>
                    <a:lnB>
                      <a:noFill/>
                    </a:lnB>
                  </a:tcPr>
                </a:tc>
                <a:tc>
                  <a:txBody>
                    <a:bodyPr/>
                    <a:lstStyle/>
                    <a:p>
                      <a:pPr algn="r" fontAlgn="t"/>
                      <a:r>
                        <a:rPr lang="en-US" sz="1200" b="0" i="0" u="none" strike="noStrike" dirty="0">
                          <a:solidFill>
                            <a:srgbClr val="000000"/>
                          </a:solidFill>
                          <a:latin typeface="Arial Narrow"/>
                        </a:rPr>
                        <a:t>Numbers Reversed (7-COG)</a:t>
                      </a:r>
                    </a:p>
                  </a:txBody>
                  <a:tcPr marL="8877" marR="8877" marT="8877" marB="0">
                    <a:lnL>
                      <a:noFill/>
                    </a:lnL>
                    <a:lnR>
                      <a:noFill/>
                    </a:lnR>
                    <a:lnT>
                      <a:noFill/>
                    </a:lnT>
                    <a:lnB>
                      <a:noFill/>
                    </a:lnB>
                  </a:tcPr>
                </a:tc>
                <a:tc>
                  <a:txBody>
                    <a:bodyPr/>
                    <a:lstStyle/>
                    <a:p>
                      <a:pPr algn="ctr" fontAlgn="t"/>
                      <a:r>
                        <a:rPr lang="en-US" sz="1400" b="1" i="0" u="none" strike="noStrike">
                          <a:solidFill>
                            <a:srgbClr val="000000"/>
                          </a:solidFill>
                          <a:latin typeface="Arial"/>
                        </a:rPr>
                        <a:t>16</a:t>
                      </a:r>
                    </a:p>
                  </a:txBody>
                  <a:tcPr marL="8877" marR="8877" marT="8877" marB="0">
                    <a:lnL>
                      <a:noFill/>
                    </a:lnL>
                    <a:lnR>
                      <a:noFill/>
                    </a:lnR>
                    <a:lnT>
                      <a:noFill/>
                    </a:lnT>
                    <a:lnB>
                      <a:noFill/>
                    </a:lnB>
                  </a:tcPr>
                </a:tc>
                <a:tc>
                  <a:txBody>
                    <a:bodyPr/>
                    <a:lstStyle/>
                    <a:p>
                      <a:pPr algn="ctr" fontAlgn="t"/>
                      <a:r>
                        <a:rPr lang="en-US" sz="1400" b="1" i="0" u="none" strike="noStrike">
                          <a:solidFill>
                            <a:srgbClr val="000000"/>
                          </a:solidFill>
                          <a:latin typeface="Arial"/>
                        </a:rPr>
                        <a:t>1597</a:t>
                      </a:r>
                    </a:p>
                  </a:txBody>
                  <a:tcPr marL="8877" marR="8877" marT="8877" marB="0">
                    <a:lnL>
                      <a:noFill/>
                    </a:lnL>
                    <a:lnR>
                      <a:noFill/>
                    </a:lnR>
                    <a:lnT>
                      <a:noFill/>
                    </a:lnT>
                    <a:lnB>
                      <a:noFill/>
                    </a:lnB>
                  </a:tcPr>
                </a:tc>
                <a:tc>
                  <a:txBody>
                    <a:bodyPr/>
                    <a:lstStyle/>
                    <a:p>
                      <a:pPr algn="ctr" fontAlgn="t"/>
                      <a:r>
                        <a:rPr lang="en-US" sz="1400" b="1" i="0" u="none" strike="noStrike">
                          <a:solidFill>
                            <a:srgbClr val="000000"/>
                          </a:solidFill>
                          <a:latin typeface="Arial"/>
                        </a:rPr>
                        <a:t>18</a:t>
                      </a:r>
                    </a:p>
                  </a:txBody>
                  <a:tcPr marL="8877" marR="8877" marT="8877" marB="0">
                    <a:lnL>
                      <a:noFill/>
                    </a:lnL>
                    <a:lnR>
                      <a:noFill/>
                    </a:lnR>
                    <a:lnT>
                      <a:noFill/>
                    </a:lnT>
                    <a:lnB>
                      <a:noFill/>
                    </a:lnB>
                  </a:tcPr>
                </a:tc>
                <a:tc>
                  <a:txBody>
                    <a:bodyPr/>
                    <a:lstStyle/>
                    <a:p>
                      <a:pPr algn="ctr" fontAlgn="t"/>
                      <a:r>
                        <a:rPr lang="en-US" sz="1400" b="1" i="0" u="none" strike="noStrike">
                          <a:solidFill>
                            <a:srgbClr val="000000"/>
                          </a:solidFill>
                          <a:latin typeface="Arial"/>
                        </a:rPr>
                        <a:t>1093</a:t>
                      </a:r>
                    </a:p>
                  </a:txBody>
                  <a:tcPr marL="8877" marR="8877" marT="8877"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a:solidFill>
                            <a:srgbClr val="000000"/>
                          </a:solidFill>
                          <a:latin typeface="Arial"/>
                        </a:rPr>
                        <a:t>20</a:t>
                      </a:r>
                    </a:p>
                  </a:txBody>
                  <a:tcPr marL="8877" marR="8877" marT="88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t"/>
                      <a:r>
                        <a:rPr lang="en-US" sz="1400" b="1" i="0" u="none" strike="noStrike" dirty="0">
                          <a:solidFill>
                            <a:srgbClr val="000000"/>
                          </a:solidFill>
                          <a:latin typeface="Arial"/>
                        </a:rPr>
                        <a:t>805</a:t>
                      </a:r>
                    </a:p>
                  </a:txBody>
                  <a:tcPr marL="8877" marR="8877" marT="8877" marB="0">
                    <a:lnL w="12700" cap="flat" cmpd="sng" algn="ctr">
                      <a:solidFill>
                        <a:srgbClr val="000000"/>
                      </a:solidFill>
                      <a:prstDash val="solid"/>
                      <a:round/>
                      <a:headEnd type="none" w="med" len="med"/>
                      <a:tailEnd type="none" w="med" len="med"/>
                    </a:lnL>
                    <a:lnR>
                      <a:noFill/>
                    </a:lnR>
                    <a:lnT>
                      <a:noFill/>
                    </a:lnT>
                    <a:lnB>
                      <a:noFill/>
                    </a:lnB>
                  </a:tcPr>
                </a:tc>
              </a:tr>
              <a:tr h="232195">
                <a:tc>
                  <a:txBody>
                    <a:bodyPr/>
                    <a:lstStyle/>
                    <a:p>
                      <a:pPr algn="l" fontAlgn="b"/>
                      <a:endParaRPr lang="en-US" sz="1400" b="1" i="0" u="none" strike="noStrike">
                        <a:solidFill>
                          <a:srgbClr val="000000"/>
                        </a:solidFill>
                        <a:latin typeface="Calibri"/>
                      </a:endParaRPr>
                    </a:p>
                  </a:txBody>
                  <a:tcPr marL="8877" marR="8877" marT="8877" marB="0" anchor="b">
                    <a:lnL>
                      <a:noFill/>
                    </a:lnL>
                    <a:lnR>
                      <a:noFill/>
                    </a:lnR>
                    <a:lnT>
                      <a:noFill/>
                    </a:lnT>
                    <a:lnB>
                      <a:noFill/>
                    </a:lnB>
                  </a:tcPr>
                </a:tc>
                <a:tc>
                  <a:txBody>
                    <a:bodyPr/>
                    <a:lstStyle/>
                    <a:p>
                      <a:pPr algn="r" fontAlgn="t"/>
                      <a:r>
                        <a:rPr lang="en-US" sz="1200" b="0" i="0" u="none" strike="noStrike" dirty="0">
                          <a:solidFill>
                            <a:srgbClr val="000000"/>
                          </a:solidFill>
                          <a:latin typeface="Arial Narrow"/>
                        </a:rPr>
                        <a:t>Auditory Work Memory (9-COG)</a:t>
                      </a:r>
                    </a:p>
                  </a:txBody>
                  <a:tcPr marL="8877" marR="8877" marT="8877" marB="0">
                    <a:lnL>
                      <a:noFill/>
                    </a:lnL>
                    <a:lnR>
                      <a:noFill/>
                    </a:lnR>
                    <a:lnT>
                      <a:noFill/>
                    </a:lnT>
                    <a:lnB>
                      <a:noFill/>
                    </a:lnB>
                  </a:tcPr>
                </a:tc>
                <a:tc>
                  <a:txBody>
                    <a:bodyPr/>
                    <a:lstStyle/>
                    <a:p>
                      <a:pPr algn="ctr" fontAlgn="t"/>
                      <a:r>
                        <a:rPr lang="en-US" sz="1400" b="1" i="0" u="none" strike="noStrike">
                          <a:solidFill>
                            <a:srgbClr val="000000"/>
                          </a:solidFill>
                          <a:latin typeface="Arial"/>
                        </a:rPr>
                        <a:t>16</a:t>
                      </a:r>
                    </a:p>
                  </a:txBody>
                  <a:tcPr marL="8877" marR="8877" marT="8877" marB="0">
                    <a:lnL>
                      <a:noFill/>
                    </a:lnL>
                    <a:lnR>
                      <a:noFill/>
                    </a:lnR>
                    <a:lnT>
                      <a:noFill/>
                    </a:lnT>
                    <a:lnB>
                      <a:noFill/>
                    </a:lnB>
                  </a:tcPr>
                </a:tc>
                <a:tc>
                  <a:txBody>
                    <a:bodyPr/>
                    <a:lstStyle/>
                    <a:p>
                      <a:pPr algn="ctr" fontAlgn="t"/>
                      <a:r>
                        <a:rPr lang="en-US" sz="1400" b="1" i="0" u="none" strike="noStrike">
                          <a:solidFill>
                            <a:srgbClr val="000000"/>
                          </a:solidFill>
                          <a:latin typeface="Arial"/>
                        </a:rPr>
                        <a:t>892</a:t>
                      </a:r>
                    </a:p>
                  </a:txBody>
                  <a:tcPr marL="8877" marR="8877" marT="8877" marB="0">
                    <a:lnL>
                      <a:noFill/>
                    </a:lnL>
                    <a:lnR>
                      <a:noFill/>
                    </a:lnR>
                    <a:lnT>
                      <a:noFill/>
                    </a:lnT>
                    <a:lnB>
                      <a:noFill/>
                    </a:lnB>
                  </a:tcPr>
                </a:tc>
                <a:tc>
                  <a:txBody>
                    <a:bodyPr/>
                    <a:lstStyle/>
                    <a:p>
                      <a:pPr algn="ctr" fontAlgn="t"/>
                      <a:r>
                        <a:rPr lang="en-US" sz="1400" b="1" i="0" u="none" strike="noStrike">
                          <a:solidFill>
                            <a:srgbClr val="000000"/>
                          </a:solidFill>
                          <a:latin typeface="Arial"/>
                        </a:rPr>
                        <a:t>22</a:t>
                      </a:r>
                    </a:p>
                  </a:txBody>
                  <a:tcPr marL="8877" marR="8877" marT="8877" marB="0">
                    <a:lnL>
                      <a:noFill/>
                    </a:lnL>
                    <a:lnR>
                      <a:noFill/>
                    </a:lnR>
                    <a:lnT>
                      <a:noFill/>
                    </a:lnT>
                    <a:lnB>
                      <a:noFill/>
                    </a:lnB>
                  </a:tcPr>
                </a:tc>
                <a:tc>
                  <a:txBody>
                    <a:bodyPr/>
                    <a:lstStyle/>
                    <a:p>
                      <a:pPr algn="ctr" fontAlgn="t"/>
                      <a:r>
                        <a:rPr lang="en-US" sz="1400" b="1" i="0" u="none" strike="noStrike">
                          <a:solidFill>
                            <a:srgbClr val="000000"/>
                          </a:solidFill>
                          <a:latin typeface="Arial"/>
                        </a:rPr>
                        <a:t>591</a:t>
                      </a:r>
                    </a:p>
                  </a:txBody>
                  <a:tcPr marL="8877" marR="8877" marT="8877"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a:solidFill>
                            <a:srgbClr val="000000"/>
                          </a:solidFill>
                          <a:latin typeface="Arial"/>
                        </a:rPr>
                        <a:t>24</a:t>
                      </a:r>
                    </a:p>
                  </a:txBody>
                  <a:tcPr marL="8877" marR="8877" marT="88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t"/>
                      <a:r>
                        <a:rPr lang="en-US" sz="1400" b="1" i="0" u="none" strike="noStrike" dirty="0">
                          <a:solidFill>
                            <a:srgbClr val="000000"/>
                          </a:solidFill>
                          <a:latin typeface="Arial"/>
                        </a:rPr>
                        <a:t>376</a:t>
                      </a:r>
                    </a:p>
                  </a:txBody>
                  <a:tcPr marL="8877" marR="8877" marT="8877" marB="0">
                    <a:lnL w="12700" cap="flat" cmpd="sng" algn="ctr">
                      <a:solidFill>
                        <a:srgbClr val="000000"/>
                      </a:solidFill>
                      <a:prstDash val="solid"/>
                      <a:round/>
                      <a:headEnd type="none" w="med" len="med"/>
                      <a:tailEnd type="none" w="med" len="med"/>
                    </a:lnL>
                    <a:lnR>
                      <a:noFill/>
                    </a:lnR>
                    <a:lnT>
                      <a:noFill/>
                    </a:lnT>
                    <a:lnB>
                      <a:noFill/>
                    </a:lnB>
                  </a:tcPr>
                </a:tc>
              </a:tr>
              <a:tr h="232195">
                <a:tc>
                  <a:txBody>
                    <a:bodyPr/>
                    <a:lstStyle/>
                    <a:p>
                      <a:pPr algn="l" fontAlgn="b"/>
                      <a:endParaRPr lang="en-US" sz="1400" b="1" i="0" u="none" strike="noStrike">
                        <a:solidFill>
                          <a:srgbClr val="000000"/>
                        </a:solidFill>
                        <a:latin typeface="Calibri"/>
                      </a:endParaRPr>
                    </a:p>
                  </a:txBody>
                  <a:tcPr marL="8877" marR="8877" marT="8877" marB="0" anchor="b">
                    <a:lnL>
                      <a:noFill/>
                    </a:lnL>
                    <a:lnR>
                      <a:noFill/>
                    </a:lnR>
                    <a:lnT>
                      <a:noFill/>
                    </a:lnT>
                    <a:lnB>
                      <a:noFill/>
                    </a:lnB>
                  </a:tcPr>
                </a:tc>
                <a:tc>
                  <a:txBody>
                    <a:bodyPr/>
                    <a:lstStyle/>
                    <a:p>
                      <a:pPr algn="r" fontAlgn="t"/>
                      <a:r>
                        <a:rPr lang="en-US" sz="1200" b="0" i="0" u="none" strike="noStrike" dirty="0">
                          <a:solidFill>
                            <a:srgbClr val="000000"/>
                          </a:solidFill>
                          <a:latin typeface="Arial Narrow"/>
                        </a:rPr>
                        <a:t>Working Memory (WM-C)</a:t>
                      </a:r>
                    </a:p>
                  </a:txBody>
                  <a:tcPr marL="8877" marR="8877" marT="8877" marB="0">
                    <a:lnL>
                      <a:noFill/>
                    </a:lnL>
                    <a:lnR>
                      <a:noFill/>
                    </a:lnR>
                    <a:lnT>
                      <a:noFill/>
                    </a:lnT>
                    <a:lnB>
                      <a:noFill/>
                    </a:lnB>
                  </a:tcPr>
                </a:tc>
                <a:tc>
                  <a:txBody>
                    <a:bodyPr/>
                    <a:lstStyle/>
                    <a:p>
                      <a:pPr algn="ctr" fontAlgn="t"/>
                      <a:r>
                        <a:rPr lang="en-US" sz="1400" b="1" i="0" u="none" strike="noStrike">
                          <a:solidFill>
                            <a:srgbClr val="000000"/>
                          </a:solidFill>
                          <a:latin typeface="Arial"/>
                        </a:rPr>
                        <a:t>19</a:t>
                      </a:r>
                    </a:p>
                  </a:txBody>
                  <a:tcPr marL="8877" marR="8877" marT="8877" marB="0">
                    <a:lnL>
                      <a:noFill/>
                    </a:lnL>
                    <a:lnR>
                      <a:noFill/>
                    </a:lnR>
                    <a:lnT>
                      <a:noFill/>
                    </a:lnT>
                    <a:lnB>
                      <a:noFill/>
                    </a:lnB>
                  </a:tcPr>
                </a:tc>
                <a:tc>
                  <a:txBody>
                    <a:bodyPr/>
                    <a:lstStyle/>
                    <a:p>
                      <a:pPr algn="ctr" fontAlgn="t"/>
                      <a:r>
                        <a:rPr lang="en-US" sz="1400" b="1" i="0" u="none" strike="noStrike">
                          <a:solidFill>
                            <a:srgbClr val="000000"/>
                          </a:solidFill>
                          <a:latin typeface="Arial"/>
                        </a:rPr>
                        <a:t>733</a:t>
                      </a:r>
                    </a:p>
                  </a:txBody>
                  <a:tcPr marL="8877" marR="8877" marT="8877" marB="0">
                    <a:lnL>
                      <a:noFill/>
                    </a:lnL>
                    <a:lnR>
                      <a:noFill/>
                    </a:lnR>
                    <a:lnT>
                      <a:noFill/>
                    </a:lnT>
                    <a:lnB>
                      <a:noFill/>
                    </a:lnB>
                  </a:tcPr>
                </a:tc>
                <a:tc>
                  <a:txBody>
                    <a:bodyPr/>
                    <a:lstStyle/>
                    <a:p>
                      <a:pPr algn="ctr" fontAlgn="t"/>
                      <a:r>
                        <a:rPr lang="en-US" sz="1400" b="1" i="0" u="none" strike="noStrike">
                          <a:solidFill>
                            <a:srgbClr val="000000"/>
                          </a:solidFill>
                          <a:latin typeface="Arial"/>
                        </a:rPr>
                        <a:t>22</a:t>
                      </a:r>
                    </a:p>
                  </a:txBody>
                  <a:tcPr marL="8877" marR="8877" marT="8877" marB="0">
                    <a:lnL>
                      <a:noFill/>
                    </a:lnL>
                    <a:lnR>
                      <a:noFill/>
                    </a:lnR>
                    <a:lnT>
                      <a:noFill/>
                    </a:lnT>
                    <a:lnB>
                      <a:noFill/>
                    </a:lnB>
                  </a:tcPr>
                </a:tc>
                <a:tc>
                  <a:txBody>
                    <a:bodyPr/>
                    <a:lstStyle/>
                    <a:p>
                      <a:pPr algn="ctr" fontAlgn="t"/>
                      <a:r>
                        <a:rPr lang="en-US" sz="1400" b="1" i="0" u="none" strike="noStrike">
                          <a:solidFill>
                            <a:srgbClr val="000000"/>
                          </a:solidFill>
                          <a:latin typeface="Arial"/>
                        </a:rPr>
                        <a:t>553</a:t>
                      </a:r>
                    </a:p>
                  </a:txBody>
                  <a:tcPr marL="8877" marR="8877" marT="8877"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a:solidFill>
                            <a:srgbClr val="000000"/>
                          </a:solidFill>
                          <a:latin typeface="Arial"/>
                        </a:rPr>
                        <a:t>21</a:t>
                      </a:r>
                    </a:p>
                  </a:txBody>
                  <a:tcPr marL="8877" marR="8877" marT="88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t"/>
                      <a:r>
                        <a:rPr lang="en-US" sz="1400" b="1" i="0" u="none" strike="noStrike" dirty="0">
                          <a:solidFill>
                            <a:srgbClr val="000000"/>
                          </a:solidFill>
                          <a:latin typeface="Arial"/>
                        </a:rPr>
                        <a:t>368</a:t>
                      </a:r>
                    </a:p>
                  </a:txBody>
                  <a:tcPr marL="8877" marR="8877" marT="8877" marB="0">
                    <a:lnL w="12700" cap="flat" cmpd="sng" algn="ctr">
                      <a:solidFill>
                        <a:srgbClr val="000000"/>
                      </a:solidFill>
                      <a:prstDash val="solid"/>
                      <a:round/>
                      <a:headEnd type="none" w="med" len="med"/>
                      <a:tailEnd type="none" w="med" len="med"/>
                    </a:lnL>
                    <a:lnR>
                      <a:noFill/>
                    </a:lnR>
                    <a:lnT>
                      <a:noFill/>
                    </a:lnT>
                    <a:lnB>
                      <a:noFill/>
                    </a:lnB>
                  </a:tcPr>
                </a:tc>
              </a:tr>
              <a:tr h="232195">
                <a:tc>
                  <a:txBody>
                    <a:bodyPr/>
                    <a:lstStyle/>
                    <a:p>
                      <a:pPr algn="l" fontAlgn="b"/>
                      <a:r>
                        <a:rPr lang="en-US" sz="1400" b="1" i="0" u="none" strike="noStrike">
                          <a:solidFill>
                            <a:srgbClr val="000000"/>
                          </a:solidFill>
                          <a:latin typeface="Calibri"/>
                        </a:rPr>
                        <a:t>Visual Processing</a:t>
                      </a:r>
                    </a:p>
                  </a:txBody>
                  <a:tcPr marL="8877" marR="8877" marT="8877" marB="0" anchor="b">
                    <a:lnL>
                      <a:noFill/>
                    </a:lnL>
                    <a:lnR>
                      <a:noFill/>
                    </a:lnR>
                    <a:lnT>
                      <a:noFill/>
                    </a:lnT>
                    <a:lnB>
                      <a:noFill/>
                    </a:lnB>
                  </a:tcPr>
                </a:tc>
                <a:tc>
                  <a:txBody>
                    <a:bodyPr/>
                    <a:lstStyle/>
                    <a:p>
                      <a:pPr algn="r" fontAlgn="t"/>
                      <a:r>
                        <a:rPr lang="en-US" sz="1200" b="0" i="0" u="none" strike="noStrike" dirty="0">
                          <a:solidFill>
                            <a:srgbClr val="000000"/>
                          </a:solidFill>
                          <a:latin typeface="Arial Narrow"/>
                        </a:rPr>
                        <a:t>Spatial Relations (3-COG)</a:t>
                      </a:r>
                    </a:p>
                  </a:txBody>
                  <a:tcPr marL="8877" marR="8877" marT="8877" marB="0">
                    <a:lnL>
                      <a:noFill/>
                    </a:lnL>
                    <a:lnR>
                      <a:noFill/>
                    </a:lnR>
                    <a:lnT>
                      <a:noFill/>
                    </a:lnT>
                    <a:lnB>
                      <a:noFill/>
                    </a:lnB>
                  </a:tcPr>
                </a:tc>
                <a:tc>
                  <a:txBody>
                    <a:bodyPr/>
                    <a:lstStyle/>
                    <a:p>
                      <a:pPr algn="ctr" fontAlgn="t"/>
                      <a:r>
                        <a:rPr lang="en-US" sz="1400" b="1" i="0" u="none" strike="noStrike">
                          <a:solidFill>
                            <a:srgbClr val="000000"/>
                          </a:solidFill>
                          <a:latin typeface="Arial"/>
                        </a:rPr>
                        <a:t>16</a:t>
                      </a:r>
                    </a:p>
                  </a:txBody>
                  <a:tcPr marL="8877" marR="8877" marT="8877" marB="0">
                    <a:lnL>
                      <a:noFill/>
                    </a:lnL>
                    <a:lnR>
                      <a:noFill/>
                    </a:lnR>
                    <a:lnT>
                      <a:noFill/>
                    </a:lnT>
                    <a:lnB>
                      <a:noFill/>
                    </a:lnB>
                  </a:tcPr>
                </a:tc>
                <a:tc>
                  <a:txBody>
                    <a:bodyPr/>
                    <a:lstStyle/>
                    <a:p>
                      <a:pPr algn="ctr" fontAlgn="t"/>
                      <a:r>
                        <a:rPr lang="en-US" sz="1400" b="1" i="0" u="none" strike="noStrike">
                          <a:solidFill>
                            <a:srgbClr val="000000"/>
                          </a:solidFill>
                          <a:latin typeface="Arial"/>
                        </a:rPr>
                        <a:t>1587</a:t>
                      </a:r>
                    </a:p>
                  </a:txBody>
                  <a:tcPr marL="8877" marR="8877" marT="8877" marB="0">
                    <a:lnL>
                      <a:noFill/>
                    </a:lnL>
                    <a:lnR>
                      <a:noFill/>
                    </a:lnR>
                    <a:lnT>
                      <a:noFill/>
                    </a:lnT>
                    <a:lnB>
                      <a:noFill/>
                    </a:lnB>
                  </a:tcPr>
                </a:tc>
                <a:tc>
                  <a:txBody>
                    <a:bodyPr/>
                    <a:lstStyle/>
                    <a:p>
                      <a:pPr algn="ctr" fontAlgn="t"/>
                      <a:r>
                        <a:rPr lang="en-US" sz="1400" b="1" i="0" u="none" strike="noStrike">
                          <a:solidFill>
                            <a:srgbClr val="000000"/>
                          </a:solidFill>
                          <a:latin typeface="Arial"/>
                        </a:rPr>
                        <a:t>20</a:t>
                      </a:r>
                    </a:p>
                  </a:txBody>
                  <a:tcPr marL="8877" marR="8877" marT="8877" marB="0">
                    <a:lnL>
                      <a:noFill/>
                    </a:lnL>
                    <a:lnR>
                      <a:noFill/>
                    </a:lnR>
                    <a:lnT>
                      <a:noFill/>
                    </a:lnT>
                    <a:lnB>
                      <a:noFill/>
                    </a:lnB>
                  </a:tcPr>
                </a:tc>
                <a:tc>
                  <a:txBody>
                    <a:bodyPr/>
                    <a:lstStyle/>
                    <a:p>
                      <a:pPr algn="ctr" fontAlgn="t"/>
                      <a:r>
                        <a:rPr lang="en-US" sz="1400" b="1" i="0" u="none" strike="noStrike">
                          <a:solidFill>
                            <a:srgbClr val="000000"/>
                          </a:solidFill>
                          <a:latin typeface="Arial"/>
                        </a:rPr>
                        <a:t>834</a:t>
                      </a:r>
                    </a:p>
                  </a:txBody>
                  <a:tcPr marL="8877" marR="8877" marT="8877"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a:solidFill>
                            <a:srgbClr val="000000"/>
                          </a:solidFill>
                          <a:latin typeface="Arial"/>
                        </a:rPr>
                        <a:t>21</a:t>
                      </a:r>
                    </a:p>
                  </a:txBody>
                  <a:tcPr marL="8877" marR="8877" marT="88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t"/>
                      <a:r>
                        <a:rPr lang="en-US" sz="1400" b="1" i="0" u="none" strike="noStrike" dirty="0">
                          <a:solidFill>
                            <a:srgbClr val="000000"/>
                          </a:solidFill>
                          <a:latin typeface="Arial"/>
                        </a:rPr>
                        <a:t>553</a:t>
                      </a:r>
                    </a:p>
                  </a:txBody>
                  <a:tcPr marL="8877" marR="8877" marT="8877" marB="0">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753600" cy="7315200"/>
          </a:xfrm>
          <a:prstGeom prst="rect">
            <a:avLst/>
          </a:prstGeom>
          <a:noFill/>
          <a:ln w="9525">
            <a:noFill/>
            <a:miter lim="800000"/>
            <a:headEnd/>
            <a:tailEnd/>
          </a:ln>
          <a:effectLst/>
        </p:spPr>
      </p:pic>
      <p:graphicFrame>
        <p:nvGraphicFramePr>
          <p:cNvPr id="3" name="Table 2"/>
          <p:cNvGraphicFramePr>
            <a:graphicFrameLocks noGrp="1"/>
          </p:cNvGraphicFramePr>
          <p:nvPr/>
        </p:nvGraphicFramePr>
        <p:xfrm>
          <a:off x="762000" y="838200"/>
          <a:ext cx="7848600" cy="5628599"/>
        </p:xfrm>
        <a:graphic>
          <a:graphicData uri="http://schemas.openxmlformats.org/drawingml/2006/table">
            <a:tbl>
              <a:tblPr/>
              <a:tblGrid>
                <a:gridCol w="1676400"/>
                <a:gridCol w="2057400"/>
                <a:gridCol w="685800"/>
                <a:gridCol w="685800"/>
                <a:gridCol w="685800"/>
                <a:gridCol w="685800"/>
                <a:gridCol w="760742"/>
                <a:gridCol w="610858"/>
              </a:tblGrid>
              <a:tr h="827694">
                <a:tc gridSpan="8">
                  <a:txBody>
                    <a:bodyPr/>
                    <a:lstStyle/>
                    <a:p>
                      <a:pPr algn="l" fontAlgn="b"/>
                      <a:r>
                        <a:rPr lang="en-US" sz="2800" b="1" i="0" u="none" strike="noStrike" dirty="0">
                          <a:solidFill>
                            <a:srgbClr val="000000"/>
                          </a:solidFill>
                          <a:latin typeface="Calibri"/>
                        </a:rPr>
                        <a:t>LearningRx Results: </a:t>
                      </a:r>
                      <a:r>
                        <a:rPr lang="en-US" sz="2800" b="1" i="0" u="none" strike="noStrike" dirty="0" smtClean="0">
                          <a:solidFill>
                            <a:srgbClr val="000000"/>
                          </a:solidFill>
                          <a:latin typeface="Calibri"/>
                        </a:rPr>
                        <a:t>Students </a:t>
                      </a:r>
                      <a:r>
                        <a:rPr lang="en-US" sz="2800" b="1" i="0" u="none" strike="noStrike" dirty="0">
                          <a:solidFill>
                            <a:srgbClr val="000000"/>
                          </a:solidFill>
                          <a:latin typeface="Calibri"/>
                        </a:rPr>
                        <a:t>Previously </a:t>
                      </a:r>
                      <a:r>
                        <a:rPr lang="en-US" sz="2800" b="1" i="0" u="none" strike="noStrike" dirty="0" smtClean="0">
                          <a:solidFill>
                            <a:srgbClr val="000000"/>
                          </a:solidFill>
                          <a:latin typeface="Calibri"/>
                        </a:rPr>
                        <a:t>Diagnosed</a:t>
                      </a:r>
                    </a:p>
                    <a:p>
                      <a:pPr algn="l" fontAlgn="b"/>
                      <a:r>
                        <a:rPr lang="en-US" sz="2800" b="1" i="0" u="none" strike="noStrike" dirty="0" smtClean="0">
                          <a:solidFill>
                            <a:srgbClr val="000000"/>
                          </a:solidFill>
                          <a:latin typeface="Calibri"/>
                        </a:rPr>
                        <a:t> with Mental </a:t>
                      </a:r>
                      <a:r>
                        <a:rPr lang="en-US" sz="2800" b="1" i="0" u="none" strike="noStrike" dirty="0">
                          <a:solidFill>
                            <a:srgbClr val="000000"/>
                          </a:solidFill>
                          <a:latin typeface="Calibri"/>
                        </a:rPr>
                        <a:t>Retardation </a:t>
                      </a:r>
                    </a:p>
                  </a:txBody>
                  <a:tcPr marL="8893" marR="8893" marT="889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26018">
                <a:tc>
                  <a:txBody>
                    <a:bodyPr/>
                    <a:lstStyle/>
                    <a:p>
                      <a:pPr algn="l" fontAlgn="b"/>
                      <a:r>
                        <a:rPr lang="en-US" sz="1400" b="1" i="0" u="none" strike="noStrike" dirty="0">
                          <a:solidFill>
                            <a:srgbClr val="000000"/>
                          </a:solidFill>
                          <a:latin typeface="Calibri"/>
                        </a:rPr>
                        <a:t>Completed training between 2004-2009</a:t>
                      </a:r>
                    </a:p>
                  </a:txBody>
                  <a:tcPr marL="8893" marR="8893" marT="8893" marB="0" anchor="b">
                    <a:lnL>
                      <a:noFill/>
                    </a:lnL>
                    <a:lnR>
                      <a:noFill/>
                    </a:lnR>
                    <a:lnT>
                      <a:noFill/>
                    </a:lnT>
                    <a:lnB>
                      <a:noFill/>
                    </a:lnB>
                  </a:tcPr>
                </a:tc>
                <a:tc>
                  <a:txBody>
                    <a:bodyPr/>
                    <a:lstStyle/>
                    <a:p>
                      <a:pPr algn="l" fontAlgn="b"/>
                      <a:endParaRPr lang="en-US" sz="1400" b="1" i="0" u="none" strike="noStrike" dirty="0">
                        <a:solidFill>
                          <a:srgbClr val="000000"/>
                        </a:solidFill>
                        <a:latin typeface="Calibri"/>
                      </a:endParaRPr>
                    </a:p>
                  </a:txBody>
                  <a:tcPr marL="8893" marR="8893" marT="8893" marB="0" anchor="b">
                    <a:lnL>
                      <a:noFill/>
                    </a:lnL>
                    <a:lnR>
                      <a:noFill/>
                    </a:lnR>
                    <a:lnT>
                      <a:noFill/>
                    </a:lnT>
                    <a:lnB>
                      <a:noFill/>
                    </a:lnB>
                  </a:tcPr>
                </a:tc>
                <a:tc gridSpan="2">
                  <a:txBody>
                    <a:bodyPr/>
                    <a:lstStyle/>
                    <a:p>
                      <a:pPr algn="ctr" fontAlgn="b"/>
                      <a:r>
                        <a:rPr lang="en-US" sz="1400" b="1" i="0" u="none" strike="noStrike" dirty="0">
                          <a:solidFill>
                            <a:srgbClr val="000000"/>
                          </a:solidFill>
                          <a:latin typeface="Calibri"/>
                        </a:rPr>
                        <a:t>All Scores </a:t>
                      </a:r>
                    </a:p>
                  </a:txBody>
                  <a:tcPr marL="8893" marR="8893" marT="8893" marB="0" anchor="b">
                    <a:lnL>
                      <a:noFill/>
                    </a:lnL>
                    <a:lnR>
                      <a:noFill/>
                    </a:lnR>
                    <a:lnT>
                      <a:noFill/>
                    </a:lnT>
                    <a:lnB>
                      <a:noFill/>
                    </a:lnB>
                  </a:tcPr>
                </a:tc>
                <a:tc hMerge="1">
                  <a:txBody>
                    <a:bodyPr/>
                    <a:lstStyle/>
                    <a:p>
                      <a:endParaRPr lang="en-US"/>
                    </a:p>
                  </a:txBody>
                  <a:tcPr/>
                </a:tc>
                <a:tc gridSpan="2">
                  <a:txBody>
                    <a:bodyPr/>
                    <a:lstStyle/>
                    <a:p>
                      <a:pPr algn="ctr" fontAlgn="b"/>
                      <a:r>
                        <a:rPr lang="en-US" sz="1400" b="1" i="0" u="none" strike="noStrike" dirty="0">
                          <a:solidFill>
                            <a:srgbClr val="000000"/>
                          </a:solidFill>
                          <a:latin typeface="Calibri"/>
                        </a:rPr>
                        <a:t>Lowest 50%</a:t>
                      </a:r>
                    </a:p>
                  </a:txBody>
                  <a:tcPr marL="8893" marR="8893" marT="8893" marB="0" anchor="b">
                    <a:lnL>
                      <a:noFill/>
                    </a:lnL>
                    <a:lnR>
                      <a:noFill/>
                    </a:lnR>
                    <a:lnT>
                      <a:noFill/>
                    </a:lnT>
                    <a:lnB>
                      <a:noFill/>
                    </a:lnB>
                  </a:tcPr>
                </a:tc>
                <a:tc hMerge="1">
                  <a:txBody>
                    <a:bodyPr/>
                    <a:lstStyle/>
                    <a:p>
                      <a:endParaRPr lang="en-US"/>
                    </a:p>
                  </a:txBody>
                  <a:tcPr/>
                </a:tc>
                <a:tc gridSpan="2">
                  <a:txBody>
                    <a:bodyPr/>
                    <a:lstStyle/>
                    <a:p>
                      <a:pPr algn="ctr" fontAlgn="b"/>
                      <a:r>
                        <a:rPr lang="en-US" sz="1400" b="1" i="0" u="none" strike="noStrike">
                          <a:solidFill>
                            <a:srgbClr val="000000"/>
                          </a:solidFill>
                          <a:latin typeface="Calibri"/>
                        </a:rPr>
                        <a:t>Lowest 25%</a:t>
                      </a:r>
                    </a:p>
                  </a:txBody>
                  <a:tcPr marL="8893" marR="8893" marT="8893" marB="0" anchor="b">
                    <a:lnL>
                      <a:noFill/>
                    </a:lnL>
                    <a:lnR>
                      <a:noFill/>
                    </a:lnR>
                    <a:lnT>
                      <a:noFill/>
                    </a:lnT>
                    <a:lnB>
                      <a:noFill/>
                    </a:lnB>
                  </a:tcPr>
                </a:tc>
                <a:tc hMerge="1">
                  <a:txBody>
                    <a:bodyPr/>
                    <a:lstStyle/>
                    <a:p>
                      <a:endParaRPr lang="en-US"/>
                    </a:p>
                  </a:txBody>
                  <a:tcPr/>
                </a:tc>
              </a:tr>
              <a:tr h="413846">
                <a:tc>
                  <a:txBody>
                    <a:bodyPr/>
                    <a:lstStyle/>
                    <a:p>
                      <a:pPr algn="l" fontAlgn="b"/>
                      <a:r>
                        <a:rPr lang="en-US" sz="1400" b="1" i="0" u="none" strike="noStrike">
                          <a:solidFill>
                            <a:srgbClr val="000000"/>
                          </a:solidFill>
                          <a:latin typeface="Calibri"/>
                        </a:rPr>
                        <a:t>Skill Tested</a:t>
                      </a:r>
                    </a:p>
                  </a:txBody>
                  <a:tcPr marL="8893" marR="8893" marT="889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000000"/>
                          </a:solidFill>
                          <a:latin typeface="Calibri"/>
                        </a:rPr>
                        <a:t>Test Used (Pre and Post)</a:t>
                      </a:r>
                    </a:p>
                  </a:txBody>
                  <a:tcPr marL="8893" marR="8893" marT="889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latin typeface="Calibri"/>
                        </a:rPr>
                        <a:t>%tile Gain</a:t>
                      </a:r>
                    </a:p>
                  </a:txBody>
                  <a:tcPr marL="8893" marR="8893" marT="889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latin typeface="Calibri"/>
                        </a:rPr>
                        <a:t>Client Count</a:t>
                      </a:r>
                    </a:p>
                  </a:txBody>
                  <a:tcPr marL="8893" marR="8893" marT="889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%tile Gain</a:t>
                      </a:r>
                    </a:p>
                  </a:txBody>
                  <a:tcPr marL="8893" marR="8893" marT="889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Client Count</a:t>
                      </a:r>
                    </a:p>
                  </a:txBody>
                  <a:tcPr marL="8893" marR="8893" marT="889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%tile Gain</a:t>
                      </a:r>
                    </a:p>
                  </a:txBody>
                  <a:tcPr marL="8893" marR="8893" marT="889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latin typeface="Calibri"/>
                        </a:rPr>
                        <a:t>Client Count</a:t>
                      </a:r>
                    </a:p>
                  </a:txBody>
                  <a:tcPr marL="8893" marR="8893" marT="8893" marB="0" anchor="b">
                    <a:lnL>
                      <a:noFill/>
                    </a:lnL>
                    <a:lnR>
                      <a:noFill/>
                    </a:lnR>
                    <a:lnT>
                      <a:noFill/>
                    </a:lnT>
                    <a:lnB w="12700" cap="flat" cmpd="sng" algn="ctr">
                      <a:solidFill>
                        <a:srgbClr val="000000"/>
                      </a:solidFill>
                      <a:prstDash val="solid"/>
                      <a:round/>
                      <a:headEnd type="none" w="med" len="med"/>
                      <a:tailEnd type="none" w="med" len="med"/>
                    </a:lnB>
                  </a:tcPr>
                </a:tc>
              </a:tr>
              <a:tr h="243440">
                <a:tc>
                  <a:txBody>
                    <a:bodyPr/>
                    <a:lstStyle/>
                    <a:p>
                      <a:pPr algn="l" fontAlgn="ctr"/>
                      <a:r>
                        <a:rPr lang="en-US" sz="1400" b="1" i="0" u="none" strike="noStrike" dirty="0">
                          <a:solidFill>
                            <a:srgbClr val="000000"/>
                          </a:solidFill>
                          <a:latin typeface="Calibri"/>
                        </a:rPr>
                        <a:t>IQ</a:t>
                      </a:r>
                    </a:p>
                  </a:txBody>
                  <a:tcPr marL="8893" marR="8893" marT="8893"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sz="1200" b="0" i="0" u="none" strike="noStrike" dirty="0">
                          <a:solidFill>
                            <a:srgbClr val="000000"/>
                          </a:solidFill>
                          <a:latin typeface="Arial Narrow"/>
                        </a:rPr>
                        <a:t>GIA (Std) (GIA-C)</a:t>
                      </a:r>
                    </a:p>
                  </a:txBody>
                  <a:tcPr marL="8893" marR="8893" marT="8893"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400" b="1" i="0" u="none" strike="noStrike">
                          <a:solidFill>
                            <a:srgbClr val="000000"/>
                          </a:solidFill>
                          <a:latin typeface="Arial"/>
                        </a:rPr>
                        <a:t>23</a:t>
                      </a:r>
                    </a:p>
                  </a:txBody>
                  <a:tcPr marL="8893" marR="8893" marT="8893"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400" b="1" i="0" u="none" strike="noStrike">
                          <a:solidFill>
                            <a:srgbClr val="000000"/>
                          </a:solidFill>
                          <a:latin typeface="Arial"/>
                        </a:rPr>
                        <a:t>99</a:t>
                      </a:r>
                    </a:p>
                  </a:txBody>
                  <a:tcPr marL="8893" marR="8893" marT="8893"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400" b="1" i="0" u="none" strike="noStrike">
                          <a:solidFill>
                            <a:srgbClr val="000000"/>
                          </a:solidFill>
                          <a:latin typeface="Arial"/>
                        </a:rPr>
                        <a:t>25</a:t>
                      </a:r>
                    </a:p>
                  </a:txBody>
                  <a:tcPr marL="8893" marR="8893" marT="8893"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400" b="1" i="0" u="none" strike="noStrike">
                          <a:solidFill>
                            <a:srgbClr val="000000"/>
                          </a:solidFill>
                          <a:latin typeface="Arial"/>
                        </a:rPr>
                        <a:t>58</a:t>
                      </a:r>
                    </a:p>
                  </a:txBody>
                  <a:tcPr marL="8893" marR="8893" marT="889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400" b="1" i="0" u="none" strike="noStrike" dirty="0">
                          <a:solidFill>
                            <a:srgbClr val="000000"/>
                          </a:solidFill>
                          <a:latin typeface="Arial"/>
                        </a:rPr>
                        <a:t>22</a:t>
                      </a:r>
                    </a:p>
                  </a:txBody>
                  <a:tcPr marL="8893" marR="8893" marT="889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ctr" fontAlgn="ctr"/>
                      <a:r>
                        <a:rPr lang="en-US" sz="1400" b="1" i="0" u="none" strike="noStrike">
                          <a:solidFill>
                            <a:srgbClr val="000000"/>
                          </a:solidFill>
                          <a:latin typeface="Arial"/>
                        </a:rPr>
                        <a:t>34</a:t>
                      </a:r>
                    </a:p>
                  </a:txBody>
                  <a:tcPr marL="8893" marR="8893" marT="889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243440">
                <a:tc>
                  <a:txBody>
                    <a:bodyPr/>
                    <a:lstStyle/>
                    <a:p>
                      <a:pPr algn="l" fontAlgn="ctr"/>
                      <a:r>
                        <a:rPr lang="en-US" sz="1400" b="1" i="0" u="none" strike="noStrike">
                          <a:solidFill>
                            <a:srgbClr val="000000"/>
                          </a:solidFill>
                          <a:latin typeface="Calibri"/>
                        </a:rPr>
                        <a:t>Reasoning &amp; Logic</a:t>
                      </a:r>
                    </a:p>
                  </a:txBody>
                  <a:tcPr marL="8893" marR="8893" marT="8893" marB="0" anchor="ctr">
                    <a:lnL>
                      <a:noFill/>
                    </a:lnL>
                    <a:lnR>
                      <a:noFill/>
                    </a:lnR>
                    <a:lnT>
                      <a:noFill/>
                    </a:lnT>
                    <a:lnB>
                      <a:noFill/>
                    </a:lnB>
                  </a:tcPr>
                </a:tc>
                <a:tc>
                  <a:txBody>
                    <a:bodyPr/>
                    <a:lstStyle/>
                    <a:p>
                      <a:pPr algn="r" fontAlgn="ctr"/>
                      <a:r>
                        <a:rPr lang="en-US" sz="1200" b="0" i="0" u="none" strike="noStrike" dirty="0">
                          <a:solidFill>
                            <a:srgbClr val="000000"/>
                          </a:solidFill>
                          <a:latin typeface="Arial Narrow"/>
                        </a:rPr>
                        <a:t>Concept Formation (5-COG)</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19</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214</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23</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118</a:t>
                      </a:r>
                    </a:p>
                  </a:txBody>
                  <a:tcPr marL="8893" marR="8893" marT="889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dirty="0">
                          <a:solidFill>
                            <a:srgbClr val="000000"/>
                          </a:solidFill>
                          <a:latin typeface="Arial"/>
                        </a:rPr>
                        <a:t>23</a:t>
                      </a:r>
                    </a:p>
                  </a:txBody>
                  <a:tcPr marL="8893" marR="8893" marT="889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79</a:t>
                      </a:r>
                    </a:p>
                  </a:txBody>
                  <a:tcPr marL="8893" marR="8893" marT="8893" marB="0" anchor="ctr">
                    <a:lnL w="12700" cap="flat" cmpd="sng" algn="ctr">
                      <a:solidFill>
                        <a:srgbClr val="000000"/>
                      </a:solidFill>
                      <a:prstDash val="solid"/>
                      <a:round/>
                      <a:headEnd type="none" w="med" len="med"/>
                      <a:tailEnd type="none" w="med" len="med"/>
                    </a:lnL>
                    <a:lnR>
                      <a:noFill/>
                    </a:lnR>
                    <a:lnT>
                      <a:noFill/>
                    </a:lnT>
                    <a:lnB>
                      <a:noFill/>
                    </a:lnB>
                  </a:tcPr>
                </a:tc>
              </a:tr>
              <a:tr h="243440">
                <a:tc>
                  <a:txBody>
                    <a:bodyPr/>
                    <a:lstStyle/>
                    <a:p>
                      <a:pPr algn="l" fontAlgn="ctr"/>
                      <a:endParaRPr lang="en-US" sz="1400" b="1" i="0" u="none" strike="noStrike">
                        <a:solidFill>
                          <a:srgbClr val="000000"/>
                        </a:solidFill>
                        <a:latin typeface="Calibri"/>
                      </a:endParaRPr>
                    </a:p>
                  </a:txBody>
                  <a:tcPr marL="8893" marR="8893" marT="8893" marB="0" anchor="ctr">
                    <a:lnL>
                      <a:noFill/>
                    </a:lnL>
                    <a:lnR>
                      <a:noFill/>
                    </a:lnR>
                    <a:lnT>
                      <a:noFill/>
                    </a:lnT>
                    <a:lnB>
                      <a:noFill/>
                    </a:lnB>
                  </a:tcPr>
                </a:tc>
                <a:tc>
                  <a:txBody>
                    <a:bodyPr/>
                    <a:lstStyle/>
                    <a:p>
                      <a:pPr algn="r" fontAlgn="ctr"/>
                      <a:r>
                        <a:rPr lang="en-US" sz="1200" b="0" i="0" u="none" strike="noStrike" dirty="0">
                          <a:solidFill>
                            <a:srgbClr val="000000"/>
                          </a:solidFill>
                          <a:latin typeface="Arial Narrow"/>
                        </a:rPr>
                        <a:t>Analysis-Synthesis (15-COG)</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13</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11</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22</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6</a:t>
                      </a:r>
                    </a:p>
                  </a:txBody>
                  <a:tcPr marL="8893" marR="8893" marT="889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23</a:t>
                      </a:r>
                    </a:p>
                  </a:txBody>
                  <a:tcPr marL="8893" marR="8893" marT="889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3</a:t>
                      </a:r>
                    </a:p>
                  </a:txBody>
                  <a:tcPr marL="8893" marR="8893" marT="8893" marB="0" anchor="ctr">
                    <a:lnL w="12700" cap="flat" cmpd="sng" algn="ctr">
                      <a:solidFill>
                        <a:srgbClr val="000000"/>
                      </a:solidFill>
                      <a:prstDash val="solid"/>
                      <a:round/>
                      <a:headEnd type="none" w="med" len="med"/>
                      <a:tailEnd type="none" w="med" len="med"/>
                    </a:lnL>
                    <a:lnR>
                      <a:noFill/>
                    </a:lnR>
                    <a:lnT>
                      <a:noFill/>
                    </a:lnT>
                    <a:lnB>
                      <a:noFill/>
                    </a:lnB>
                  </a:tcPr>
                </a:tc>
              </a:tr>
              <a:tr h="243440">
                <a:tc>
                  <a:txBody>
                    <a:bodyPr/>
                    <a:lstStyle/>
                    <a:p>
                      <a:pPr algn="l" fontAlgn="ctr"/>
                      <a:r>
                        <a:rPr lang="en-US" sz="1400" b="1" i="0" u="none" strike="noStrike">
                          <a:solidFill>
                            <a:srgbClr val="000000"/>
                          </a:solidFill>
                          <a:latin typeface="Calibri"/>
                        </a:rPr>
                        <a:t>Processing Speed</a:t>
                      </a:r>
                    </a:p>
                  </a:txBody>
                  <a:tcPr marL="8893" marR="8893" marT="8893" marB="0" anchor="ctr">
                    <a:lnL>
                      <a:noFill/>
                    </a:lnL>
                    <a:lnR>
                      <a:noFill/>
                    </a:lnR>
                    <a:lnT>
                      <a:noFill/>
                    </a:lnT>
                    <a:lnB>
                      <a:noFill/>
                    </a:lnB>
                  </a:tcPr>
                </a:tc>
                <a:tc>
                  <a:txBody>
                    <a:bodyPr/>
                    <a:lstStyle/>
                    <a:p>
                      <a:pPr algn="r" fontAlgn="ctr"/>
                      <a:r>
                        <a:rPr lang="en-US" sz="1200" b="0" i="0" u="none" strike="noStrike" dirty="0">
                          <a:solidFill>
                            <a:srgbClr val="000000"/>
                          </a:solidFill>
                          <a:latin typeface="Arial Narrow"/>
                        </a:rPr>
                        <a:t>Pair Cancellation (20-COG)</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26</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196</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31</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121</a:t>
                      </a:r>
                    </a:p>
                  </a:txBody>
                  <a:tcPr marL="8893" marR="8893" marT="889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35</a:t>
                      </a:r>
                    </a:p>
                  </a:txBody>
                  <a:tcPr marL="8893" marR="8893" marT="889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58</a:t>
                      </a:r>
                    </a:p>
                  </a:txBody>
                  <a:tcPr marL="8893" marR="8893" marT="8893" marB="0" anchor="ctr">
                    <a:lnL w="12700" cap="flat" cmpd="sng" algn="ctr">
                      <a:solidFill>
                        <a:srgbClr val="000000"/>
                      </a:solidFill>
                      <a:prstDash val="solid"/>
                      <a:round/>
                      <a:headEnd type="none" w="med" len="med"/>
                      <a:tailEnd type="none" w="med" len="med"/>
                    </a:lnL>
                    <a:lnR>
                      <a:noFill/>
                    </a:lnR>
                    <a:lnT>
                      <a:noFill/>
                    </a:lnT>
                    <a:lnB>
                      <a:noFill/>
                    </a:lnB>
                  </a:tcPr>
                </a:tc>
              </a:tr>
              <a:tr h="243440">
                <a:tc>
                  <a:txBody>
                    <a:bodyPr/>
                    <a:lstStyle/>
                    <a:p>
                      <a:pPr algn="l" fontAlgn="ctr"/>
                      <a:endParaRPr lang="en-US" sz="1400" b="1" i="0" u="none" strike="noStrike">
                        <a:solidFill>
                          <a:srgbClr val="000000"/>
                        </a:solidFill>
                        <a:latin typeface="Calibri"/>
                      </a:endParaRPr>
                    </a:p>
                  </a:txBody>
                  <a:tcPr marL="8893" marR="8893" marT="8893" marB="0" anchor="ctr">
                    <a:lnL>
                      <a:noFill/>
                    </a:lnL>
                    <a:lnR>
                      <a:noFill/>
                    </a:lnR>
                    <a:lnT>
                      <a:noFill/>
                    </a:lnT>
                    <a:lnB>
                      <a:noFill/>
                    </a:lnB>
                  </a:tcPr>
                </a:tc>
                <a:tc>
                  <a:txBody>
                    <a:bodyPr/>
                    <a:lstStyle/>
                    <a:p>
                      <a:pPr algn="r" fontAlgn="ctr"/>
                      <a:r>
                        <a:rPr lang="en-US" sz="1200" b="0" i="0" u="none" strike="noStrike" dirty="0">
                          <a:solidFill>
                            <a:srgbClr val="000000"/>
                          </a:solidFill>
                          <a:latin typeface="Arial Narrow"/>
                        </a:rPr>
                        <a:t>Visual Matching (6-COG)</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12</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173</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14</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113</a:t>
                      </a:r>
                    </a:p>
                  </a:txBody>
                  <a:tcPr marL="8893" marR="8893" marT="889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13</a:t>
                      </a:r>
                    </a:p>
                  </a:txBody>
                  <a:tcPr marL="8893" marR="8893" marT="889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63</a:t>
                      </a:r>
                    </a:p>
                  </a:txBody>
                  <a:tcPr marL="8893" marR="8893" marT="8893" marB="0" anchor="ctr">
                    <a:lnL w="12700" cap="flat" cmpd="sng" algn="ctr">
                      <a:solidFill>
                        <a:srgbClr val="000000"/>
                      </a:solidFill>
                      <a:prstDash val="solid"/>
                      <a:round/>
                      <a:headEnd type="none" w="med" len="med"/>
                      <a:tailEnd type="none" w="med" len="med"/>
                    </a:lnL>
                    <a:lnR>
                      <a:noFill/>
                    </a:lnR>
                    <a:lnT>
                      <a:noFill/>
                    </a:lnT>
                    <a:lnB>
                      <a:noFill/>
                    </a:lnB>
                  </a:tcPr>
                </a:tc>
              </a:tr>
              <a:tr h="243440">
                <a:tc>
                  <a:txBody>
                    <a:bodyPr/>
                    <a:lstStyle/>
                    <a:p>
                      <a:pPr algn="l" fontAlgn="ctr"/>
                      <a:endParaRPr lang="en-US" sz="1400" b="1" i="0" u="none" strike="noStrike">
                        <a:solidFill>
                          <a:srgbClr val="000000"/>
                        </a:solidFill>
                        <a:latin typeface="Calibri"/>
                      </a:endParaRPr>
                    </a:p>
                  </a:txBody>
                  <a:tcPr marL="8893" marR="8893" marT="8893" marB="0" anchor="ctr">
                    <a:lnL>
                      <a:noFill/>
                    </a:lnL>
                    <a:lnR>
                      <a:noFill/>
                    </a:lnR>
                    <a:lnT>
                      <a:noFill/>
                    </a:lnT>
                    <a:lnB>
                      <a:noFill/>
                    </a:lnB>
                  </a:tcPr>
                </a:tc>
                <a:tc>
                  <a:txBody>
                    <a:bodyPr/>
                    <a:lstStyle/>
                    <a:p>
                      <a:pPr algn="r" fontAlgn="ctr"/>
                      <a:r>
                        <a:rPr lang="en-US" sz="1200" b="0" i="0" u="none" strike="noStrike" dirty="0">
                          <a:solidFill>
                            <a:srgbClr val="000000"/>
                          </a:solidFill>
                          <a:latin typeface="Arial Narrow"/>
                        </a:rPr>
                        <a:t>Decision Speed (16-COG)</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15</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18</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21</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13</a:t>
                      </a:r>
                    </a:p>
                  </a:txBody>
                  <a:tcPr marL="8893" marR="8893" marT="889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19</a:t>
                      </a:r>
                    </a:p>
                  </a:txBody>
                  <a:tcPr marL="8893" marR="8893" marT="889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8</a:t>
                      </a:r>
                    </a:p>
                  </a:txBody>
                  <a:tcPr marL="8893" marR="8893" marT="8893" marB="0" anchor="ctr">
                    <a:lnL w="12700" cap="flat" cmpd="sng" algn="ctr">
                      <a:solidFill>
                        <a:srgbClr val="000000"/>
                      </a:solidFill>
                      <a:prstDash val="solid"/>
                      <a:round/>
                      <a:headEnd type="none" w="med" len="med"/>
                      <a:tailEnd type="none" w="med" len="med"/>
                    </a:lnL>
                    <a:lnR>
                      <a:noFill/>
                    </a:lnR>
                    <a:lnT>
                      <a:noFill/>
                    </a:lnT>
                    <a:lnB>
                      <a:noFill/>
                    </a:lnB>
                  </a:tcPr>
                </a:tc>
              </a:tr>
              <a:tr h="243440">
                <a:tc>
                  <a:txBody>
                    <a:bodyPr/>
                    <a:lstStyle/>
                    <a:p>
                      <a:pPr algn="l" fontAlgn="ctr"/>
                      <a:r>
                        <a:rPr lang="en-US" sz="1400" b="1" i="0" u="none" strike="noStrike">
                          <a:solidFill>
                            <a:srgbClr val="000000"/>
                          </a:solidFill>
                          <a:latin typeface="Calibri"/>
                        </a:rPr>
                        <a:t>Auditory Processing</a:t>
                      </a:r>
                    </a:p>
                  </a:txBody>
                  <a:tcPr marL="8893" marR="8893" marT="8893" marB="0" anchor="ctr">
                    <a:lnL>
                      <a:noFill/>
                    </a:lnL>
                    <a:lnR>
                      <a:noFill/>
                    </a:lnR>
                    <a:lnT>
                      <a:noFill/>
                    </a:lnT>
                    <a:lnB>
                      <a:noFill/>
                    </a:lnB>
                  </a:tcPr>
                </a:tc>
                <a:tc>
                  <a:txBody>
                    <a:bodyPr/>
                    <a:lstStyle/>
                    <a:p>
                      <a:pPr algn="r" fontAlgn="ctr"/>
                      <a:r>
                        <a:rPr lang="en-US" sz="1200" b="0" i="0" u="none" strike="noStrike" dirty="0">
                          <a:solidFill>
                            <a:srgbClr val="000000"/>
                          </a:solidFill>
                          <a:latin typeface="Arial Narrow"/>
                        </a:rPr>
                        <a:t>Sound Awareness (21-ACH)</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19</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210</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24</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115</a:t>
                      </a:r>
                    </a:p>
                  </a:txBody>
                  <a:tcPr marL="8893" marR="8893" marT="889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22</a:t>
                      </a:r>
                    </a:p>
                  </a:txBody>
                  <a:tcPr marL="8893" marR="8893" marT="889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a:solidFill>
                            <a:srgbClr val="000000"/>
                          </a:solidFill>
                          <a:latin typeface="Arial"/>
                        </a:rPr>
                        <a:t>71</a:t>
                      </a:r>
                    </a:p>
                  </a:txBody>
                  <a:tcPr marL="8893" marR="8893" marT="8893" marB="0" anchor="ctr">
                    <a:lnL w="12700" cap="flat" cmpd="sng" algn="ctr">
                      <a:solidFill>
                        <a:srgbClr val="000000"/>
                      </a:solidFill>
                      <a:prstDash val="solid"/>
                      <a:round/>
                      <a:headEnd type="none" w="med" len="med"/>
                      <a:tailEnd type="none" w="med" len="med"/>
                    </a:lnL>
                    <a:lnR>
                      <a:noFill/>
                    </a:lnR>
                    <a:lnT>
                      <a:noFill/>
                    </a:lnT>
                    <a:lnB>
                      <a:noFill/>
                    </a:lnB>
                  </a:tcPr>
                </a:tc>
              </a:tr>
              <a:tr h="243440">
                <a:tc>
                  <a:txBody>
                    <a:bodyPr/>
                    <a:lstStyle/>
                    <a:p>
                      <a:pPr algn="l" fontAlgn="ctr"/>
                      <a:endParaRPr lang="en-US" sz="1400" b="1" i="0" u="none" strike="noStrike">
                        <a:solidFill>
                          <a:srgbClr val="000000"/>
                        </a:solidFill>
                        <a:latin typeface="Calibri"/>
                      </a:endParaRPr>
                    </a:p>
                  </a:txBody>
                  <a:tcPr marL="8893" marR="8893" marT="8893" marB="0" anchor="ctr">
                    <a:lnL>
                      <a:noFill/>
                    </a:lnL>
                    <a:lnR>
                      <a:noFill/>
                    </a:lnR>
                    <a:lnT>
                      <a:noFill/>
                    </a:lnT>
                    <a:lnB>
                      <a:noFill/>
                    </a:lnB>
                  </a:tcPr>
                </a:tc>
                <a:tc>
                  <a:txBody>
                    <a:bodyPr/>
                    <a:lstStyle/>
                    <a:p>
                      <a:pPr algn="r" fontAlgn="ctr"/>
                      <a:r>
                        <a:rPr lang="en-US" sz="1200" b="0" i="0" u="none" strike="noStrike" dirty="0">
                          <a:solidFill>
                            <a:srgbClr val="000000"/>
                          </a:solidFill>
                          <a:latin typeface="Arial Narrow"/>
                        </a:rPr>
                        <a:t>Sound Blending (4-COG)</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17</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146</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37</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41</a:t>
                      </a:r>
                    </a:p>
                  </a:txBody>
                  <a:tcPr marL="8893" marR="8893" marT="889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43</a:t>
                      </a:r>
                    </a:p>
                  </a:txBody>
                  <a:tcPr marL="8893" marR="8893" marT="889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24</a:t>
                      </a:r>
                    </a:p>
                  </a:txBody>
                  <a:tcPr marL="8893" marR="8893" marT="8893" marB="0" anchor="ctr">
                    <a:lnL w="12700" cap="flat" cmpd="sng" algn="ctr">
                      <a:solidFill>
                        <a:srgbClr val="000000"/>
                      </a:solidFill>
                      <a:prstDash val="solid"/>
                      <a:round/>
                      <a:headEnd type="none" w="med" len="med"/>
                      <a:tailEnd type="none" w="med" len="med"/>
                    </a:lnL>
                    <a:lnR>
                      <a:noFill/>
                    </a:lnR>
                    <a:lnT>
                      <a:noFill/>
                    </a:lnT>
                    <a:lnB>
                      <a:noFill/>
                    </a:lnB>
                  </a:tcPr>
                </a:tc>
              </a:tr>
              <a:tr h="243440">
                <a:tc>
                  <a:txBody>
                    <a:bodyPr/>
                    <a:lstStyle/>
                    <a:p>
                      <a:pPr algn="l" fontAlgn="ctr"/>
                      <a:endParaRPr lang="en-US" sz="1400" b="1" i="0" u="none" strike="noStrike">
                        <a:solidFill>
                          <a:srgbClr val="000000"/>
                        </a:solidFill>
                        <a:latin typeface="Calibri"/>
                      </a:endParaRPr>
                    </a:p>
                  </a:txBody>
                  <a:tcPr marL="8893" marR="8893" marT="8893" marB="0" anchor="ctr">
                    <a:lnL>
                      <a:noFill/>
                    </a:lnL>
                    <a:lnR>
                      <a:noFill/>
                    </a:lnR>
                    <a:lnT>
                      <a:noFill/>
                    </a:lnT>
                    <a:lnB>
                      <a:noFill/>
                    </a:lnB>
                  </a:tcPr>
                </a:tc>
                <a:tc>
                  <a:txBody>
                    <a:bodyPr/>
                    <a:lstStyle/>
                    <a:p>
                      <a:pPr algn="r" fontAlgn="ctr"/>
                      <a:r>
                        <a:rPr lang="en-US" sz="1200" b="0" i="0" u="none" strike="noStrike" dirty="0">
                          <a:solidFill>
                            <a:srgbClr val="000000"/>
                          </a:solidFill>
                          <a:latin typeface="Arial Narrow"/>
                        </a:rPr>
                        <a:t>Segmenting </a:t>
                      </a:r>
                      <a:r>
                        <a:rPr lang="en-US" sz="1200" b="0" i="0" u="none" strike="noStrike" dirty="0" err="1">
                          <a:solidFill>
                            <a:srgbClr val="000000"/>
                          </a:solidFill>
                          <a:latin typeface="Arial Narrow"/>
                        </a:rPr>
                        <a:t>Nonwords</a:t>
                      </a:r>
                      <a:r>
                        <a:rPr lang="en-US" sz="1200" b="0" i="0" u="none" strike="noStrike" dirty="0">
                          <a:solidFill>
                            <a:srgbClr val="000000"/>
                          </a:solidFill>
                          <a:latin typeface="Arial Narrow"/>
                        </a:rPr>
                        <a:t> (12-CTOPP)</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35</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21</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36</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18</a:t>
                      </a:r>
                    </a:p>
                  </a:txBody>
                  <a:tcPr marL="8893" marR="8893" marT="889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35</a:t>
                      </a:r>
                    </a:p>
                  </a:txBody>
                  <a:tcPr marL="8893" marR="8893" marT="889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11</a:t>
                      </a:r>
                    </a:p>
                  </a:txBody>
                  <a:tcPr marL="8893" marR="8893" marT="8893" marB="0" anchor="ctr">
                    <a:lnL w="12700" cap="flat" cmpd="sng" algn="ctr">
                      <a:solidFill>
                        <a:srgbClr val="000000"/>
                      </a:solidFill>
                      <a:prstDash val="solid"/>
                      <a:round/>
                      <a:headEnd type="none" w="med" len="med"/>
                      <a:tailEnd type="none" w="med" len="med"/>
                    </a:lnL>
                    <a:lnR>
                      <a:noFill/>
                    </a:lnR>
                    <a:lnT>
                      <a:noFill/>
                    </a:lnT>
                    <a:lnB>
                      <a:noFill/>
                    </a:lnB>
                  </a:tcPr>
                </a:tc>
              </a:tr>
              <a:tr h="243440">
                <a:tc>
                  <a:txBody>
                    <a:bodyPr/>
                    <a:lstStyle/>
                    <a:p>
                      <a:pPr algn="l" fontAlgn="ctr"/>
                      <a:endParaRPr lang="en-US" sz="1400" b="1" i="0" u="none" strike="noStrike">
                        <a:solidFill>
                          <a:srgbClr val="000000"/>
                        </a:solidFill>
                        <a:latin typeface="Calibri"/>
                      </a:endParaRPr>
                    </a:p>
                  </a:txBody>
                  <a:tcPr marL="8893" marR="8893" marT="8893" marB="0" anchor="ctr">
                    <a:lnL>
                      <a:noFill/>
                    </a:lnL>
                    <a:lnR>
                      <a:noFill/>
                    </a:lnR>
                    <a:lnT>
                      <a:noFill/>
                    </a:lnT>
                    <a:lnB>
                      <a:noFill/>
                    </a:lnB>
                  </a:tcPr>
                </a:tc>
                <a:tc>
                  <a:txBody>
                    <a:bodyPr/>
                    <a:lstStyle/>
                    <a:p>
                      <a:pPr algn="r" fontAlgn="ctr"/>
                      <a:r>
                        <a:rPr lang="en-US" sz="1200" b="0" i="0" u="none" strike="noStrike" dirty="0">
                          <a:solidFill>
                            <a:srgbClr val="000000"/>
                          </a:solidFill>
                          <a:latin typeface="Arial Narrow"/>
                        </a:rPr>
                        <a:t>Blending </a:t>
                      </a:r>
                      <a:r>
                        <a:rPr lang="en-US" sz="1200" b="0" i="0" u="none" strike="noStrike" dirty="0" err="1">
                          <a:solidFill>
                            <a:srgbClr val="000000"/>
                          </a:solidFill>
                          <a:latin typeface="Arial Narrow"/>
                        </a:rPr>
                        <a:t>Nonwords</a:t>
                      </a:r>
                      <a:r>
                        <a:rPr lang="en-US" sz="1200" b="0" i="0" u="none" strike="noStrike" dirty="0">
                          <a:solidFill>
                            <a:srgbClr val="000000"/>
                          </a:solidFill>
                          <a:latin typeface="Arial Narrow"/>
                        </a:rPr>
                        <a:t> (10-CTOPP)</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36</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22</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38</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16</a:t>
                      </a:r>
                    </a:p>
                  </a:txBody>
                  <a:tcPr marL="8893" marR="8893" marT="889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45</a:t>
                      </a:r>
                    </a:p>
                  </a:txBody>
                  <a:tcPr marL="8893" marR="8893" marT="889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11</a:t>
                      </a:r>
                    </a:p>
                  </a:txBody>
                  <a:tcPr marL="8893" marR="8893" marT="8893" marB="0" anchor="ctr">
                    <a:lnL w="12700" cap="flat" cmpd="sng" algn="ctr">
                      <a:solidFill>
                        <a:srgbClr val="000000"/>
                      </a:solidFill>
                      <a:prstDash val="solid"/>
                      <a:round/>
                      <a:headEnd type="none" w="med" len="med"/>
                      <a:tailEnd type="none" w="med" len="med"/>
                    </a:lnL>
                    <a:lnR>
                      <a:noFill/>
                    </a:lnR>
                    <a:lnT>
                      <a:noFill/>
                    </a:lnT>
                    <a:lnB>
                      <a:noFill/>
                    </a:lnB>
                  </a:tcPr>
                </a:tc>
              </a:tr>
              <a:tr h="243440">
                <a:tc>
                  <a:txBody>
                    <a:bodyPr/>
                    <a:lstStyle/>
                    <a:p>
                      <a:pPr algn="l" fontAlgn="ctr"/>
                      <a:r>
                        <a:rPr lang="en-US" sz="1400" b="1" i="0" u="none" strike="noStrike">
                          <a:solidFill>
                            <a:srgbClr val="000000"/>
                          </a:solidFill>
                          <a:latin typeface="Calibri"/>
                        </a:rPr>
                        <a:t>Long Term Memory</a:t>
                      </a:r>
                    </a:p>
                  </a:txBody>
                  <a:tcPr marL="8893" marR="8893" marT="8893" marB="0" anchor="ctr">
                    <a:lnL>
                      <a:noFill/>
                    </a:lnL>
                    <a:lnR>
                      <a:noFill/>
                    </a:lnR>
                    <a:lnT>
                      <a:noFill/>
                    </a:lnT>
                    <a:lnB>
                      <a:noFill/>
                    </a:lnB>
                  </a:tcPr>
                </a:tc>
                <a:tc>
                  <a:txBody>
                    <a:bodyPr/>
                    <a:lstStyle/>
                    <a:p>
                      <a:pPr algn="r" fontAlgn="ctr"/>
                      <a:r>
                        <a:rPr lang="en-US" sz="1200" b="0" i="0" u="none" strike="noStrike" dirty="0">
                          <a:solidFill>
                            <a:srgbClr val="000000"/>
                          </a:solidFill>
                          <a:latin typeface="Arial Narrow"/>
                        </a:rPr>
                        <a:t>Visual-Auditory Learning (2-COG)</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22</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213</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26</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140</a:t>
                      </a:r>
                    </a:p>
                  </a:txBody>
                  <a:tcPr marL="8893" marR="8893" marT="889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27</a:t>
                      </a:r>
                    </a:p>
                  </a:txBody>
                  <a:tcPr marL="8893" marR="8893" marT="889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97</a:t>
                      </a:r>
                    </a:p>
                  </a:txBody>
                  <a:tcPr marL="8893" marR="8893" marT="8893" marB="0" anchor="ctr">
                    <a:lnL w="12700" cap="flat" cmpd="sng" algn="ctr">
                      <a:solidFill>
                        <a:srgbClr val="000000"/>
                      </a:solidFill>
                      <a:prstDash val="solid"/>
                      <a:round/>
                      <a:headEnd type="none" w="med" len="med"/>
                      <a:tailEnd type="none" w="med" len="med"/>
                    </a:lnL>
                    <a:lnR>
                      <a:noFill/>
                    </a:lnR>
                    <a:lnT>
                      <a:noFill/>
                    </a:lnT>
                    <a:lnB>
                      <a:noFill/>
                    </a:lnB>
                  </a:tcPr>
                </a:tc>
              </a:tr>
              <a:tr h="243440">
                <a:tc>
                  <a:txBody>
                    <a:bodyPr/>
                    <a:lstStyle/>
                    <a:p>
                      <a:pPr algn="l" fontAlgn="ctr"/>
                      <a:endParaRPr lang="en-US" sz="1400" b="1" i="0" u="none" strike="noStrike">
                        <a:solidFill>
                          <a:srgbClr val="000000"/>
                        </a:solidFill>
                        <a:latin typeface="Calibri"/>
                      </a:endParaRPr>
                    </a:p>
                  </a:txBody>
                  <a:tcPr marL="8893" marR="8893" marT="8893" marB="0" anchor="ctr">
                    <a:lnL>
                      <a:noFill/>
                    </a:lnL>
                    <a:lnR>
                      <a:noFill/>
                    </a:lnR>
                    <a:lnT>
                      <a:noFill/>
                    </a:lnT>
                    <a:lnB>
                      <a:noFill/>
                    </a:lnB>
                  </a:tcPr>
                </a:tc>
                <a:tc>
                  <a:txBody>
                    <a:bodyPr/>
                    <a:lstStyle/>
                    <a:p>
                      <a:pPr algn="r" fontAlgn="ctr"/>
                      <a:r>
                        <a:rPr lang="en-US" sz="1200" b="0" i="0" u="none" strike="noStrike" dirty="0">
                          <a:solidFill>
                            <a:srgbClr val="000000"/>
                          </a:solidFill>
                          <a:latin typeface="Arial Narrow"/>
                        </a:rPr>
                        <a:t>Retrieval Fluency (12-COG)</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15</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61</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19</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34</a:t>
                      </a:r>
                    </a:p>
                  </a:txBody>
                  <a:tcPr marL="8893" marR="8893" marT="889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18</a:t>
                      </a:r>
                    </a:p>
                  </a:txBody>
                  <a:tcPr marL="8893" marR="8893" marT="889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24</a:t>
                      </a:r>
                    </a:p>
                  </a:txBody>
                  <a:tcPr marL="8893" marR="8893" marT="8893" marB="0" anchor="ctr">
                    <a:lnL w="12700" cap="flat" cmpd="sng" algn="ctr">
                      <a:solidFill>
                        <a:srgbClr val="000000"/>
                      </a:solidFill>
                      <a:prstDash val="solid"/>
                      <a:round/>
                      <a:headEnd type="none" w="med" len="med"/>
                      <a:tailEnd type="none" w="med" len="med"/>
                    </a:lnL>
                    <a:lnR>
                      <a:noFill/>
                    </a:lnR>
                    <a:lnT>
                      <a:noFill/>
                    </a:lnT>
                    <a:lnB>
                      <a:noFill/>
                    </a:lnB>
                  </a:tcPr>
                </a:tc>
              </a:tr>
              <a:tr h="243440">
                <a:tc>
                  <a:txBody>
                    <a:bodyPr/>
                    <a:lstStyle/>
                    <a:p>
                      <a:pPr algn="l" fontAlgn="ctr"/>
                      <a:r>
                        <a:rPr lang="en-US" sz="1400" b="1" i="0" u="none" strike="noStrike">
                          <a:solidFill>
                            <a:srgbClr val="000000"/>
                          </a:solidFill>
                          <a:latin typeface="Calibri"/>
                        </a:rPr>
                        <a:t>Working Memory</a:t>
                      </a:r>
                    </a:p>
                  </a:txBody>
                  <a:tcPr marL="8893" marR="8893" marT="8893" marB="0" anchor="ctr">
                    <a:lnL>
                      <a:noFill/>
                    </a:lnL>
                    <a:lnR>
                      <a:noFill/>
                    </a:lnR>
                    <a:lnT>
                      <a:noFill/>
                    </a:lnT>
                    <a:lnB>
                      <a:noFill/>
                    </a:lnB>
                  </a:tcPr>
                </a:tc>
                <a:tc>
                  <a:txBody>
                    <a:bodyPr/>
                    <a:lstStyle/>
                    <a:p>
                      <a:pPr algn="r" fontAlgn="ctr"/>
                      <a:r>
                        <a:rPr lang="en-US" sz="1200" b="0" i="0" u="none" strike="noStrike" dirty="0">
                          <a:solidFill>
                            <a:srgbClr val="000000"/>
                          </a:solidFill>
                          <a:latin typeface="Arial Narrow"/>
                        </a:rPr>
                        <a:t>Numbers Reversed (7-COG)</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19</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211</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24</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136</a:t>
                      </a:r>
                    </a:p>
                  </a:txBody>
                  <a:tcPr marL="8893" marR="8893" marT="889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26</a:t>
                      </a:r>
                    </a:p>
                  </a:txBody>
                  <a:tcPr marL="8893" marR="8893" marT="889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96</a:t>
                      </a:r>
                    </a:p>
                  </a:txBody>
                  <a:tcPr marL="8893" marR="8893" marT="8893" marB="0" anchor="ctr">
                    <a:lnL w="12700" cap="flat" cmpd="sng" algn="ctr">
                      <a:solidFill>
                        <a:srgbClr val="000000"/>
                      </a:solidFill>
                      <a:prstDash val="solid"/>
                      <a:round/>
                      <a:headEnd type="none" w="med" len="med"/>
                      <a:tailEnd type="none" w="med" len="med"/>
                    </a:lnL>
                    <a:lnR>
                      <a:noFill/>
                    </a:lnR>
                    <a:lnT>
                      <a:noFill/>
                    </a:lnT>
                    <a:lnB>
                      <a:noFill/>
                    </a:lnB>
                  </a:tcPr>
                </a:tc>
              </a:tr>
              <a:tr h="243440">
                <a:tc>
                  <a:txBody>
                    <a:bodyPr/>
                    <a:lstStyle/>
                    <a:p>
                      <a:pPr algn="l" fontAlgn="ctr"/>
                      <a:endParaRPr lang="en-US" sz="1400" b="1" i="0" u="none" strike="noStrike">
                        <a:solidFill>
                          <a:srgbClr val="000000"/>
                        </a:solidFill>
                        <a:latin typeface="Calibri"/>
                      </a:endParaRPr>
                    </a:p>
                  </a:txBody>
                  <a:tcPr marL="8893" marR="8893" marT="8893" marB="0" anchor="ctr">
                    <a:lnL>
                      <a:noFill/>
                    </a:lnL>
                    <a:lnR>
                      <a:noFill/>
                    </a:lnR>
                    <a:lnT>
                      <a:noFill/>
                    </a:lnT>
                    <a:lnB>
                      <a:noFill/>
                    </a:lnB>
                  </a:tcPr>
                </a:tc>
                <a:tc>
                  <a:txBody>
                    <a:bodyPr/>
                    <a:lstStyle/>
                    <a:p>
                      <a:pPr algn="r" fontAlgn="ctr"/>
                      <a:r>
                        <a:rPr lang="en-US" sz="1200" b="0" i="0" u="none" strike="noStrike" dirty="0">
                          <a:solidFill>
                            <a:srgbClr val="000000"/>
                          </a:solidFill>
                          <a:latin typeface="Arial Narrow"/>
                        </a:rPr>
                        <a:t>Auditory Work Memory (9-COG)</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12</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122</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21</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64</a:t>
                      </a:r>
                    </a:p>
                  </a:txBody>
                  <a:tcPr marL="8893" marR="8893" marT="889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20</a:t>
                      </a:r>
                    </a:p>
                  </a:txBody>
                  <a:tcPr marL="8893" marR="8893" marT="889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41</a:t>
                      </a:r>
                    </a:p>
                  </a:txBody>
                  <a:tcPr marL="8893" marR="8893" marT="8893" marB="0" anchor="ctr">
                    <a:lnL w="12700" cap="flat" cmpd="sng" algn="ctr">
                      <a:solidFill>
                        <a:srgbClr val="000000"/>
                      </a:solidFill>
                      <a:prstDash val="solid"/>
                      <a:round/>
                      <a:headEnd type="none" w="med" len="med"/>
                      <a:tailEnd type="none" w="med" len="med"/>
                    </a:lnL>
                    <a:lnR>
                      <a:noFill/>
                    </a:lnR>
                    <a:lnT>
                      <a:noFill/>
                    </a:lnT>
                    <a:lnB>
                      <a:noFill/>
                    </a:lnB>
                  </a:tcPr>
                </a:tc>
              </a:tr>
              <a:tr h="243440">
                <a:tc>
                  <a:txBody>
                    <a:bodyPr/>
                    <a:lstStyle/>
                    <a:p>
                      <a:pPr algn="l" fontAlgn="ctr"/>
                      <a:endParaRPr lang="en-US" sz="1400" b="1" i="0" u="none" strike="noStrike">
                        <a:solidFill>
                          <a:srgbClr val="000000"/>
                        </a:solidFill>
                        <a:latin typeface="Calibri"/>
                      </a:endParaRPr>
                    </a:p>
                  </a:txBody>
                  <a:tcPr marL="8893" marR="8893" marT="8893" marB="0" anchor="ctr">
                    <a:lnL>
                      <a:noFill/>
                    </a:lnL>
                    <a:lnR>
                      <a:noFill/>
                    </a:lnR>
                    <a:lnT>
                      <a:noFill/>
                    </a:lnT>
                    <a:lnB>
                      <a:noFill/>
                    </a:lnB>
                  </a:tcPr>
                </a:tc>
                <a:tc>
                  <a:txBody>
                    <a:bodyPr/>
                    <a:lstStyle/>
                    <a:p>
                      <a:pPr algn="r" fontAlgn="ctr"/>
                      <a:r>
                        <a:rPr lang="en-US" sz="1200" b="0" i="0" u="none" strike="noStrike" dirty="0">
                          <a:solidFill>
                            <a:srgbClr val="000000"/>
                          </a:solidFill>
                          <a:latin typeface="Arial Narrow"/>
                        </a:rPr>
                        <a:t>Working Memory (WM-C)</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19</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92</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23</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61</a:t>
                      </a:r>
                    </a:p>
                  </a:txBody>
                  <a:tcPr marL="8893" marR="8893" marT="889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22</a:t>
                      </a:r>
                    </a:p>
                  </a:txBody>
                  <a:tcPr marL="8893" marR="8893" marT="889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en-US" sz="1400" b="1" i="0" u="none" strike="noStrike" dirty="0">
                          <a:solidFill>
                            <a:srgbClr val="000000"/>
                          </a:solidFill>
                          <a:latin typeface="Arial"/>
                        </a:rPr>
                        <a:t>41</a:t>
                      </a:r>
                    </a:p>
                  </a:txBody>
                  <a:tcPr marL="8893" marR="8893" marT="8893" marB="0" anchor="ctr">
                    <a:lnL w="12700" cap="flat" cmpd="sng" algn="ctr">
                      <a:solidFill>
                        <a:srgbClr val="000000"/>
                      </a:solidFill>
                      <a:prstDash val="solid"/>
                      <a:round/>
                      <a:headEnd type="none" w="med" len="med"/>
                      <a:tailEnd type="none" w="med" len="med"/>
                    </a:lnL>
                    <a:lnR>
                      <a:noFill/>
                    </a:lnR>
                    <a:lnT>
                      <a:noFill/>
                    </a:lnT>
                    <a:lnB>
                      <a:noFill/>
                    </a:lnB>
                  </a:tcPr>
                </a:tc>
              </a:tr>
              <a:tr h="243440">
                <a:tc>
                  <a:txBody>
                    <a:bodyPr/>
                    <a:lstStyle/>
                    <a:p>
                      <a:pPr algn="l" fontAlgn="ctr"/>
                      <a:r>
                        <a:rPr lang="en-US" sz="1400" b="1" i="0" u="none" strike="noStrike">
                          <a:solidFill>
                            <a:srgbClr val="000000"/>
                          </a:solidFill>
                          <a:latin typeface="Calibri"/>
                        </a:rPr>
                        <a:t>Visual Processing</a:t>
                      </a:r>
                    </a:p>
                  </a:txBody>
                  <a:tcPr marL="8893" marR="8893" marT="8893" marB="0" anchor="ctr">
                    <a:lnL>
                      <a:noFill/>
                    </a:lnL>
                    <a:lnR>
                      <a:noFill/>
                    </a:lnR>
                    <a:lnT>
                      <a:noFill/>
                    </a:lnT>
                    <a:lnB>
                      <a:noFill/>
                    </a:lnB>
                  </a:tcPr>
                </a:tc>
                <a:tc>
                  <a:txBody>
                    <a:bodyPr/>
                    <a:lstStyle/>
                    <a:p>
                      <a:pPr algn="r" fontAlgn="ctr"/>
                      <a:r>
                        <a:rPr lang="en-US" sz="1200" b="0" i="0" u="none" strike="noStrike" dirty="0">
                          <a:solidFill>
                            <a:srgbClr val="000000"/>
                          </a:solidFill>
                          <a:latin typeface="Arial Narrow"/>
                        </a:rPr>
                        <a:t>Spatial Relations (3-COG)</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15</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211</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20</a:t>
                      </a:r>
                    </a:p>
                  </a:txBody>
                  <a:tcPr marL="8893" marR="8893" marT="8893" marB="0" anchor="ctr">
                    <a:lnL>
                      <a:noFill/>
                    </a:lnL>
                    <a:lnR>
                      <a:noFill/>
                    </a:lnR>
                    <a:lnT>
                      <a:noFill/>
                    </a:lnT>
                    <a:lnB>
                      <a:noFill/>
                    </a:lnB>
                  </a:tcPr>
                </a:tc>
                <a:tc>
                  <a:txBody>
                    <a:bodyPr/>
                    <a:lstStyle/>
                    <a:p>
                      <a:pPr algn="ctr" fontAlgn="ctr"/>
                      <a:r>
                        <a:rPr lang="en-US" sz="1400" b="1" i="0" u="none" strike="noStrike">
                          <a:solidFill>
                            <a:srgbClr val="000000"/>
                          </a:solidFill>
                          <a:latin typeface="Arial"/>
                        </a:rPr>
                        <a:t>96</a:t>
                      </a:r>
                    </a:p>
                  </a:txBody>
                  <a:tcPr marL="8893" marR="8893" marT="889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a:solidFill>
                            <a:srgbClr val="000000"/>
                          </a:solidFill>
                          <a:latin typeface="Arial"/>
                        </a:rPr>
                        <a:t>21</a:t>
                      </a:r>
                    </a:p>
                  </a:txBody>
                  <a:tcPr marL="8893" marR="8893" marT="889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400" b="1" i="0" u="none" strike="noStrike" dirty="0">
                          <a:solidFill>
                            <a:srgbClr val="000000"/>
                          </a:solidFill>
                          <a:latin typeface="Arial"/>
                        </a:rPr>
                        <a:t>65</a:t>
                      </a:r>
                    </a:p>
                  </a:txBody>
                  <a:tcPr marL="8893" marR="8893" marT="8893" marB="0" anchor="ctr">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753600" cy="7315200"/>
          </a:xfrm>
          <a:prstGeom prst="rect">
            <a:avLst/>
          </a:prstGeom>
          <a:noFill/>
          <a:ln w="9525">
            <a:noFill/>
            <a:miter lim="800000"/>
            <a:headEnd/>
            <a:tailEnd/>
          </a:ln>
          <a:effectLst/>
        </p:spPr>
      </p:pic>
      <p:graphicFrame>
        <p:nvGraphicFramePr>
          <p:cNvPr id="4" name="Table 3"/>
          <p:cNvGraphicFramePr>
            <a:graphicFrameLocks noGrp="1"/>
          </p:cNvGraphicFramePr>
          <p:nvPr/>
        </p:nvGraphicFramePr>
        <p:xfrm>
          <a:off x="762001" y="914396"/>
          <a:ext cx="7924798" cy="5395742"/>
        </p:xfrm>
        <a:graphic>
          <a:graphicData uri="http://schemas.openxmlformats.org/drawingml/2006/table">
            <a:tbl>
              <a:tblPr/>
              <a:tblGrid>
                <a:gridCol w="1600199"/>
                <a:gridCol w="2057400"/>
                <a:gridCol w="685800"/>
                <a:gridCol w="762000"/>
                <a:gridCol w="762000"/>
                <a:gridCol w="609600"/>
                <a:gridCol w="815971"/>
                <a:gridCol w="631828"/>
              </a:tblGrid>
              <a:tr h="894716">
                <a:tc gridSpan="8">
                  <a:txBody>
                    <a:bodyPr/>
                    <a:lstStyle/>
                    <a:p>
                      <a:pPr algn="l" fontAlgn="b"/>
                      <a:r>
                        <a:rPr lang="en-US" sz="2800" b="1" i="0" u="none" strike="noStrike" dirty="0">
                          <a:solidFill>
                            <a:srgbClr val="000000"/>
                          </a:solidFill>
                          <a:latin typeface="Calibri"/>
                        </a:rPr>
                        <a:t>LearningRx Results: Students Previously Diagnosed </a:t>
                      </a:r>
                      <a:r>
                        <a:rPr lang="en-US" sz="2800" b="1" i="0" u="none" strike="noStrike" dirty="0" smtClean="0">
                          <a:solidFill>
                            <a:srgbClr val="000000"/>
                          </a:solidFill>
                          <a:latin typeface="Calibri"/>
                        </a:rPr>
                        <a:t>with a Speech </a:t>
                      </a:r>
                      <a:r>
                        <a:rPr lang="en-US" sz="2800" b="1" i="0" u="none" strike="noStrike" dirty="0">
                          <a:solidFill>
                            <a:srgbClr val="000000"/>
                          </a:solidFill>
                          <a:latin typeface="Calibri"/>
                        </a:rPr>
                        <a:t>or Language Disability </a:t>
                      </a:r>
                    </a:p>
                  </a:txBody>
                  <a:tcPr marL="8009" marR="8009" marT="8009"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4624">
                <a:tc>
                  <a:txBody>
                    <a:bodyPr/>
                    <a:lstStyle/>
                    <a:p>
                      <a:pPr algn="l" fontAlgn="b"/>
                      <a:r>
                        <a:rPr lang="en-US" sz="1400" b="1" i="0" u="none" strike="noStrike">
                          <a:solidFill>
                            <a:srgbClr val="000000"/>
                          </a:solidFill>
                          <a:latin typeface="Calibri"/>
                        </a:rPr>
                        <a:t>Completed training between 2004-2009</a:t>
                      </a:r>
                    </a:p>
                  </a:txBody>
                  <a:tcPr marL="8009" marR="8009" marT="8009" marB="0" anchor="b">
                    <a:lnL>
                      <a:noFill/>
                    </a:lnL>
                    <a:lnR>
                      <a:noFill/>
                    </a:lnR>
                    <a:lnT>
                      <a:noFill/>
                    </a:lnT>
                    <a:lnB>
                      <a:noFill/>
                    </a:lnB>
                  </a:tcPr>
                </a:tc>
                <a:tc>
                  <a:txBody>
                    <a:bodyPr/>
                    <a:lstStyle/>
                    <a:p>
                      <a:pPr algn="l" fontAlgn="b"/>
                      <a:endParaRPr lang="en-US" sz="1400" b="1" i="0" u="none" strike="noStrike">
                        <a:solidFill>
                          <a:srgbClr val="000000"/>
                        </a:solidFill>
                        <a:latin typeface="Calibri"/>
                      </a:endParaRPr>
                    </a:p>
                  </a:txBody>
                  <a:tcPr marL="8009" marR="8009" marT="8009" marB="0" anchor="b">
                    <a:lnL>
                      <a:noFill/>
                    </a:lnL>
                    <a:lnR>
                      <a:noFill/>
                    </a:lnR>
                    <a:lnT>
                      <a:noFill/>
                    </a:lnT>
                    <a:lnB>
                      <a:noFill/>
                    </a:lnB>
                  </a:tcPr>
                </a:tc>
                <a:tc gridSpan="2">
                  <a:txBody>
                    <a:bodyPr/>
                    <a:lstStyle/>
                    <a:p>
                      <a:pPr algn="ctr" fontAlgn="b"/>
                      <a:r>
                        <a:rPr lang="en-US" sz="1400" b="1" i="0" u="none" strike="noStrike">
                          <a:solidFill>
                            <a:srgbClr val="000000"/>
                          </a:solidFill>
                          <a:latin typeface="Calibri"/>
                        </a:rPr>
                        <a:t>All Scores </a:t>
                      </a:r>
                    </a:p>
                  </a:txBody>
                  <a:tcPr marL="8009" marR="8009" marT="8009" marB="0" anchor="b">
                    <a:lnL>
                      <a:noFill/>
                    </a:lnL>
                    <a:lnR>
                      <a:noFill/>
                    </a:lnR>
                    <a:lnT>
                      <a:noFill/>
                    </a:lnT>
                    <a:lnB>
                      <a:noFill/>
                    </a:lnB>
                  </a:tcPr>
                </a:tc>
                <a:tc hMerge="1">
                  <a:txBody>
                    <a:bodyPr/>
                    <a:lstStyle/>
                    <a:p>
                      <a:endParaRPr lang="en-US"/>
                    </a:p>
                  </a:txBody>
                  <a:tcPr/>
                </a:tc>
                <a:tc gridSpan="2">
                  <a:txBody>
                    <a:bodyPr/>
                    <a:lstStyle/>
                    <a:p>
                      <a:pPr algn="ctr" fontAlgn="b"/>
                      <a:r>
                        <a:rPr lang="en-US" sz="1400" b="1" i="0" u="none" strike="noStrike">
                          <a:solidFill>
                            <a:srgbClr val="000000"/>
                          </a:solidFill>
                          <a:latin typeface="Calibri"/>
                        </a:rPr>
                        <a:t>Lowest 50%</a:t>
                      </a:r>
                    </a:p>
                  </a:txBody>
                  <a:tcPr marL="8009" marR="8009" marT="8009" marB="0" anchor="b">
                    <a:lnL>
                      <a:noFill/>
                    </a:lnL>
                    <a:lnR>
                      <a:noFill/>
                    </a:lnR>
                    <a:lnT>
                      <a:noFill/>
                    </a:lnT>
                    <a:lnB>
                      <a:noFill/>
                    </a:lnB>
                  </a:tcPr>
                </a:tc>
                <a:tc hMerge="1">
                  <a:txBody>
                    <a:bodyPr/>
                    <a:lstStyle/>
                    <a:p>
                      <a:endParaRPr lang="en-US"/>
                    </a:p>
                  </a:txBody>
                  <a:tcPr/>
                </a:tc>
                <a:tc gridSpan="2">
                  <a:txBody>
                    <a:bodyPr/>
                    <a:lstStyle/>
                    <a:p>
                      <a:pPr algn="ctr" fontAlgn="b"/>
                      <a:r>
                        <a:rPr lang="en-US" sz="1400" b="1" i="0" u="none" strike="noStrike">
                          <a:solidFill>
                            <a:srgbClr val="000000"/>
                          </a:solidFill>
                          <a:latin typeface="Calibri"/>
                        </a:rPr>
                        <a:t>Lowest 25%</a:t>
                      </a:r>
                    </a:p>
                  </a:txBody>
                  <a:tcPr marL="8009" marR="8009" marT="8009" marB="0" anchor="b">
                    <a:lnL>
                      <a:noFill/>
                    </a:lnL>
                    <a:lnR>
                      <a:noFill/>
                    </a:lnR>
                    <a:lnT>
                      <a:noFill/>
                    </a:lnT>
                    <a:lnB>
                      <a:noFill/>
                    </a:lnB>
                  </a:tcPr>
                </a:tc>
                <a:tc hMerge="1">
                  <a:txBody>
                    <a:bodyPr/>
                    <a:lstStyle/>
                    <a:p>
                      <a:endParaRPr lang="en-US"/>
                    </a:p>
                  </a:txBody>
                  <a:tcPr/>
                </a:tc>
              </a:tr>
              <a:tr h="414624">
                <a:tc>
                  <a:txBody>
                    <a:bodyPr/>
                    <a:lstStyle/>
                    <a:p>
                      <a:pPr algn="l" fontAlgn="b"/>
                      <a:r>
                        <a:rPr lang="en-US" sz="1400" b="1" i="0" u="none" strike="noStrike">
                          <a:solidFill>
                            <a:srgbClr val="000000"/>
                          </a:solidFill>
                          <a:latin typeface="Calibri"/>
                        </a:rPr>
                        <a:t>Skill Tested</a:t>
                      </a:r>
                    </a:p>
                  </a:txBody>
                  <a:tcPr marL="8009" marR="8009" marT="800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000000"/>
                          </a:solidFill>
                          <a:latin typeface="Calibri"/>
                        </a:rPr>
                        <a:t>Test Used (Pre and Post)</a:t>
                      </a:r>
                    </a:p>
                  </a:txBody>
                  <a:tcPr marL="8009" marR="8009" marT="800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%tile Gain</a:t>
                      </a:r>
                    </a:p>
                  </a:txBody>
                  <a:tcPr marL="8009" marR="8009" marT="800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Client Count</a:t>
                      </a:r>
                    </a:p>
                  </a:txBody>
                  <a:tcPr marL="8009" marR="8009" marT="800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%tile Gain</a:t>
                      </a:r>
                    </a:p>
                  </a:txBody>
                  <a:tcPr marL="8009" marR="8009" marT="800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Client Count</a:t>
                      </a:r>
                    </a:p>
                  </a:txBody>
                  <a:tcPr marL="8009" marR="8009" marT="800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%tile Gain</a:t>
                      </a:r>
                    </a:p>
                  </a:txBody>
                  <a:tcPr marL="8009" marR="8009" marT="800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Client Count</a:t>
                      </a:r>
                    </a:p>
                  </a:txBody>
                  <a:tcPr marL="8009" marR="8009" marT="8009" marB="0" anchor="b">
                    <a:lnL>
                      <a:noFill/>
                    </a:lnL>
                    <a:lnR>
                      <a:noFill/>
                    </a:lnR>
                    <a:lnT>
                      <a:noFill/>
                    </a:lnT>
                    <a:lnB w="12700" cap="flat" cmpd="sng" algn="ctr">
                      <a:solidFill>
                        <a:srgbClr val="000000"/>
                      </a:solidFill>
                      <a:prstDash val="solid"/>
                      <a:round/>
                      <a:headEnd type="none" w="med" len="med"/>
                      <a:tailEnd type="none" w="med" len="med"/>
                    </a:lnB>
                  </a:tcPr>
                </a:tc>
              </a:tr>
              <a:tr h="218223">
                <a:tc>
                  <a:txBody>
                    <a:bodyPr/>
                    <a:lstStyle/>
                    <a:p>
                      <a:pPr algn="l" fontAlgn="b"/>
                      <a:r>
                        <a:rPr lang="en-US" sz="1400" b="1" i="0" u="none" strike="noStrike">
                          <a:solidFill>
                            <a:srgbClr val="000000"/>
                          </a:solidFill>
                          <a:latin typeface="Calibri"/>
                        </a:rPr>
                        <a:t>IQ</a:t>
                      </a:r>
                    </a:p>
                  </a:txBody>
                  <a:tcPr marL="8009" marR="8009" marT="8009"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t"/>
                      <a:r>
                        <a:rPr lang="en-US" sz="1200" b="0" i="0" u="none" strike="noStrike" dirty="0">
                          <a:solidFill>
                            <a:srgbClr val="000000"/>
                          </a:solidFill>
                          <a:latin typeface="Arial Narrow"/>
                        </a:rPr>
                        <a:t>GIA (Std) (GIA-C)</a:t>
                      </a:r>
                    </a:p>
                  </a:txBody>
                  <a:tcPr marL="8009" marR="8009" marT="8009"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400" b="1" i="0" u="none" strike="noStrike">
                          <a:solidFill>
                            <a:srgbClr val="000000"/>
                          </a:solidFill>
                          <a:latin typeface="Arial"/>
                        </a:rPr>
                        <a:t>24</a:t>
                      </a:r>
                    </a:p>
                  </a:txBody>
                  <a:tcPr marL="8009" marR="8009" marT="8009"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400" b="1" i="0" u="none" strike="noStrike">
                          <a:solidFill>
                            <a:srgbClr val="000000"/>
                          </a:solidFill>
                          <a:latin typeface="Arial"/>
                        </a:rPr>
                        <a:t>483</a:t>
                      </a:r>
                    </a:p>
                  </a:txBody>
                  <a:tcPr marL="8009" marR="8009" marT="8009"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400" b="1" i="0" u="none" strike="noStrike">
                          <a:solidFill>
                            <a:srgbClr val="000000"/>
                          </a:solidFill>
                          <a:latin typeface="Arial"/>
                        </a:rPr>
                        <a:t>26</a:t>
                      </a:r>
                    </a:p>
                  </a:txBody>
                  <a:tcPr marL="8009" marR="8009" marT="8009"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400" b="1" i="0" u="none" strike="noStrike">
                          <a:solidFill>
                            <a:srgbClr val="000000"/>
                          </a:solidFill>
                          <a:latin typeface="Arial"/>
                        </a:rPr>
                        <a:t>331</a:t>
                      </a:r>
                    </a:p>
                  </a:txBody>
                  <a:tcPr marL="8009" marR="8009" marT="8009"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n-US" sz="1400" b="1" i="0" u="none" strike="noStrike">
                          <a:solidFill>
                            <a:srgbClr val="000000"/>
                          </a:solidFill>
                          <a:latin typeface="Arial"/>
                        </a:rPr>
                        <a:t>23</a:t>
                      </a:r>
                    </a:p>
                  </a:txBody>
                  <a:tcPr marL="8009" marR="8009" marT="80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ctr" fontAlgn="t"/>
                      <a:r>
                        <a:rPr lang="en-US" sz="1400" b="1" i="0" u="none" strike="noStrike">
                          <a:solidFill>
                            <a:srgbClr val="000000"/>
                          </a:solidFill>
                          <a:latin typeface="Arial"/>
                        </a:rPr>
                        <a:t>163</a:t>
                      </a:r>
                    </a:p>
                  </a:txBody>
                  <a:tcPr marL="8009" marR="8009" marT="8009"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218223">
                <a:tc>
                  <a:txBody>
                    <a:bodyPr/>
                    <a:lstStyle/>
                    <a:p>
                      <a:pPr algn="l" fontAlgn="b"/>
                      <a:r>
                        <a:rPr lang="en-US" sz="1400" b="1" i="0" u="none" strike="noStrike">
                          <a:solidFill>
                            <a:srgbClr val="000000"/>
                          </a:solidFill>
                          <a:latin typeface="Calibri"/>
                        </a:rPr>
                        <a:t>Reasoning &amp; Logic</a:t>
                      </a:r>
                    </a:p>
                  </a:txBody>
                  <a:tcPr marL="8009" marR="8009" marT="800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200" b="0" i="0" u="none" strike="noStrike" dirty="0">
                          <a:solidFill>
                            <a:srgbClr val="000000"/>
                          </a:solidFill>
                          <a:latin typeface="Arial Narrow"/>
                        </a:rPr>
                        <a:t>Concept Formation (5-COG)</a:t>
                      </a:r>
                    </a:p>
                  </a:txBody>
                  <a:tcPr marL="8009" marR="8009" marT="8009"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1400" b="1" i="0" u="none" strike="noStrike">
                          <a:solidFill>
                            <a:srgbClr val="000000"/>
                          </a:solidFill>
                          <a:latin typeface="Arial"/>
                        </a:rPr>
                        <a:t>20</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1492</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24</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852</a:t>
                      </a:r>
                    </a:p>
                  </a:txBody>
                  <a:tcPr marL="8009" marR="8009" marT="8009"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a:solidFill>
                            <a:srgbClr val="000000"/>
                          </a:solidFill>
                          <a:latin typeface="Arial"/>
                        </a:rPr>
                        <a:t>25</a:t>
                      </a:r>
                    </a:p>
                  </a:txBody>
                  <a:tcPr marL="8009" marR="8009" marT="80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t"/>
                      <a:r>
                        <a:rPr lang="en-US" sz="1400" b="1" i="0" u="none" strike="noStrike">
                          <a:solidFill>
                            <a:srgbClr val="000000"/>
                          </a:solidFill>
                          <a:latin typeface="Arial"/>
                        </a:rPr>
                        <a:t>558</a:t>
                      </a:r>
                    </a:p>
                  </a:txBody>
                  <a:tcPr marL="8009" marR="8009" marT="8009" marB="0">
                    <a:lnL w="12700" cap="flat" cmpd="sng" algn="ctr">
                      <a:solidFill>
                        <a:srgbClr val="000000"/>
                      </a:solidFill>
                      <a:prstDash val="solid"/>
                      <a:round/>
                      <a:headEnd type="none" w="med" len="med"/>
                      <a:tailEnd type="none" w="med" len="med"/>
                    </a:lnL>
                    <a:lnR>
                      <a:noFill/>
                    </a:lnR>
                    <a:lnT>
                      <a:noFill/>
                    </a:lnT>
                    <a:lnB>
                      <a:noFill/>
                    </a:lnB>
                  </a:tcPr>
                </a:tc>
              </a:tr>
              <a:tr h="218223">
                <a:tc>
                  <a:txBody>
                    <a:bodyPr/>
                    <a:lstStyle/>
                    <a:p>
                      <a:pPr algn="l" fontAlgn="b"/>
                      <a:r>
                        <a:rPr lang="en-US" sz="1400" b="1" i="0" u="none" strike="noStrike">
                          <a:solidFill>
                            <a:srgbClr val="000000"/>
                          </a:solidFill>
                          <a:latin typeface="Calibri"/>
                        </a:rPr>
                        <a:t> </a:t>
                      </a:r>
                    </a:p>
                  </a:txBody>
                  <a:tcPr marL="8009" marR="8009" marT="800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200" b="0" i="0" u="none" strike="noStrike" dirty="0">
                          <a:solidFill>
                            <a:srgbClr val="000000"/>
                          </a:solidFill>
                          <a:latin typeface="Arial Narrow"/>
                        </a:rPr>
                        <a:t>Analysis-Synthesis (15-COG)</a:t>
                      </a:r>
                    </a:p>
                  </a:txBody>
                  <a:tcPr marL="8009" marR="8009" marT="8009"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1400" b="1" i="0" u="none" strike="noStrike">
                          <a:solidFill>
                            <a:srgbClr val="000000"/>
                          </a:solidFill>
                          <a:latin typeface="Arial"/>
                        </a:rPr>
                        <a:t>16</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55</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24</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28</a:t>
                      </a:r>
                    </a:p>
                  </a:txBody>
                  <a:tcPr marL="8009" marR="8009" marT="8009"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a:solidFill>
                            <a:srgbClr val="000000"/>
                          </a:solidFill>
                          <a:latin typeface="Arial"/>
                        </a:rPr>
                        <a:t>26</a:t>
                      </a:r>
                    </a:p>
                  </a:txBody>
                  <a:tcPr marL="8009" marR="8009" marT="80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t"/>
                      <a:r>
                        <a:rPr lang="en-US" sz="1400" b="1" i="0" u="none" strike="noStrike">
                          <a:solidFill>
                            <a:srgbClr val="000000"/>
                          </a:solidFill>
                          <a:latin typeface="Arial"/>
                        </a:rPr>
                        <a:t>24</a:t>
                      </a:r>
                    </a:p>
                  </a:txBody>
                  <a:tcPr marL="8009" marR="8009" marT="8009" marB="0">
                    <a:lnL w="12700" cap="flat" cmpd="sng" algn="ctr">
                      <a:solidFill>
                        <a:srgbClr val="000000"/>
                      </a:solidFill>
                      <a:prstDash val="solid"/>
                      <a:round/>
                      <a:headEnd type="none" w="med" len="med"/>
                      <a:tailEnd type="none" w="med" len="med"/>
                    </a:lnL>
                    <a:lnR>
                      <a:noFill/>
                    </a:lnR>
                    <a:lnT>
                      <a:noFill/>
                    </a:lnT>
                    <a:lnB>
                      <a:noFill/>
                    </a:lnB>
                  </a:tcPr>
                </a:tc>
              </a:tr>
              <a:tr h="218223">
                <a:tc>
                  <a:txBody>
                    <a:bodyPr/>
                    <a:lstStyle/>
                    <a:p>
                      <a:pPr algn="l" fontAlgn="b"/>
                      <a:r>
                        <a:rPr lang="en-US" sz="1400" b="1" i="0" u="none" strike="noStrike">
                          <a:solidFill>
                            <a:srgbClr val="000000"/>
                          </a:solidFill>
                          <a:latin typeface="Calibri"/>
                        </a:rPr>
                        <a:t>Processing Speed</a:t>
                      </a:r>
                    </a:p>
                  </a:txBody>
                  <a:tcPr marL="8009" marR="8009" marT="800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200" b="0" i="0" u="none" strike="noStrike" dirty="0">
                          <a:solidFill>
                            <a:srgbClr val="000000"/>
                          </a:solidFill>
                          <a:latin typeface="Arial Narrow"/>
                        </a:rPr>
                        <a:t>Pair Cancellation (20-COG)</a:t>
                      </a:r>
                    </a:p>
                  </a:txBody>
                  <a:tcPr marL="8009" marR="8009" marT="8009"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1400" b="1" i="0" u="none" strike="noStrike">
                          <a:solidFill>
                            <a:srgbClr val="000000"/>
                          </a:solidFill>
                          <a:latin typeface="Arial"/>
                        </a:rPr>
                        <a:t>22</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1195</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28</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642</a:t>
                      </a:r>
                    </a:p>
                  </a:txBody>
                  <a:tcPr marL="8009" marR="8009" marT="8009"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a:solidFill>
                            <a:srgbClr val="000000"/>
                          </a:solidFill>
                          <a:latin typeface="Arial"/>
                        </a:rPr>
                        <a:t>29</a:t>
                      </a:r>
                    </a:p>
                  </a:txBody>
                  <a:tcPr marL="8009" marR="8009" marT="80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t"/>
                      <a:r>
                        <a:rPr lang="en-US" sz="1400" b="1" i="0" u="none" strike="noStrike">
                          <a:solidFill>
                            <a:srgbClr val="000000"/>
                          </a:solidFill>
                          <a:latin typeface="Arial"/>
                        </a:rPr>
                        <a:t>286</a:t>
                      </a:r>
                    </a:p>
                  </a:txBody>
                  <a:tcPr marL="8009" marR="8009" marT="8009" marB="0">
                    <a:lnL w="12700" cap="flat" cmpd="sng" algn="ctr">
                      <a:solidFill>
                        <a:srgbClr val="000000"/>
                      </a:solidFill>
                      <a:prstDash val="solid"/>
                      <a:round/>
                      <a:headEnd type="none" w="med" len="med"/>
                      <a:tailEnd type="none" w="med" len="med"/>
                    </a:lnL>
                    <a:lnR>
                      <a:noFill/>
                    </a:lnR>
                    <a:lnT>
                      <a:noFill/>
                    </a:lnT>
                    <a:lnB>
                      <a:noFill/>
                    </a:lnB>
                  </a:tcPr>
                </a:tc>
              </a:tr>
              <a:tr h="218223">
                <a:tc>
                  <a:txBody>
                    <a:bodyPr/>
                    <a:lstStyle/>
                    <a:p>
                      <a:pPr algn="l" fontAlgn="b"/>
                      <a:r>
                        <a:rPr lang="en-US" sz="1400" b="1" i="0" u="none" strike="noStrike">
                          <a:solidFill>
                            <a:srgbClr val="000000"/>
                          </a:solidFill>
                          <a:latin typeface="Calibri"/>
                        </a:rPr>
                        <a:t> </a:t>
                      </a:r>
                    </a:p>
                  </a:txBody>
                  <a:tcPr marL="8009" marR="8009" marT="800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200" b="0" i="0" u="none" strike="noStrike" dirty="0">
                          <a:solidFill>
                            <a:srgbClr val="000000"/>
                          </a:solidFill>
                          <a:latin typeface="Arial Narrow"/>
                        </a:rPr>
                        <a:t>Visual Matching (6-COG)</a:t>
                      </a:r>
                    </a:p>
                  </a:txBody>
                  <a:tcPr marL="8009" marR="8009" marT="8009"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1400" b="1" i="0" u="none" strike="noStrike">
                          <a:solidFill>
                            <a:srgbClr val="000000"/>
                          </a:solidFill>
                          <a:latin typeface="Arial"/>
                        </a:rPr>
                        <a:t>14</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1214</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16</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785</a:t>
                      </a:r>
                    </a:p>
                  </a:txBody>
                  <a:tcPr marL="8009" marR="8009" marT="8009"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a:solidFill>
                            <a:srgbClr val="000000"/>
                          </a:solidFill>
                          <a:latin typeface="Arial"/>
                        </a:rPr>
                        <a:t>14</a:t>
                      </a:r>
                    </a:p>
                  </a:txBody>
                  <a:tcPr marL="8009" marR="8009" marT="80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t"/>
                      <a:r>
                        <a:rPr lang="en-US" sz="1400" b="1" i="0" u="none" strike="noStrike">
                          <a:solidFill>
                            <a:srgbClr val="000000"/>
                          </a:solidFill>
                          <a:latin typeface="Arial"/>
                        </a:rPr>
                        <a:t>360</a:t>
                      </a:r>
                    </a:p>
                  </a:txBody>
                  <a:tcPr marL="8009" marR="8009" marT="8009" marB="0">
                    <a:lnL w="12700" cap="flat" cmpd="sng" algn="ctr">
                      <a:solidFill>
                        <a:srgbClr val="000000"/>
                      </a:solidFill>
                      <a:prstDash val="solid"/>
                      <a:round/>
                      <a:headEnd type="none" w="med" len="med"/>
                      <a:tailEnd type="none" w="med" len="med"/>
                    </a:lnL>
                    <a:lnR>
                      <a:noFill/>
                    </a:lnR>
                    <a:lnT>
                      <a:noFill/>
                    </a:lnT>
                    <a:lnB>
                      <a:noFill/>
                    </a:lnB>
                  </a:tcPr>
                </a:tc>
              </a:tr>
              <a:tr h="218223">
                <a:tc>
                  <a:txBody>
                    <a:bodyPr/>
                    <a:lstStyle/>
                    <a:p>
                      <a:pPr algn="l" fontAlgn="b"/>
                      <a:r>
                        <a:rPr lang="en-US" sz="1400" b="1" i="0" u="none" strike="noStrike">
                          <a:solidFill>
                            <a:srgbClr val="000000"/>
                          </a:solidFill>
                          <a:latin typeface="Calibri"/>
                        </a:rPr>
                        <a:t> </a:t>
                      </a:r>
                    </a:p>
                  </a:txBody>
                  <a:tcPr marL="8009" marR="8009" marT="800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200" b="0" i="0" u="none" strike="noStrike" dirty="0">
                          <a:solidFill>
                            <a:srgbClr val="000000"/>
                          </a:solidFill>
                          <a:latin typeface="Arial Narrow"/>
                        </a:rPr>
                        <a:t>Decision Speed (16-COG)</a:t>
                      </a:r>
                    </a:p>
                  </a:txBody>
                  <a:tcPr marL="8009" marR="8009" marT="8009"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1400" b="1" i="0" u="none" strike="noStrike">
                          <a:solidFill>
                            <a:srgbClr val="000000"/>
                          </a:solidFill>
                          <a:latin typeface="Arial"/>
                        </a:rPr>
                        <a:t>25</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119</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29</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77</a:t>
                      </a:r>
                    </a:p>
                  </a:txBody>
                  <a:tcPr marL="8009" marR="8009" marT="8009"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a:solidFill>
                            <a:srgbClr val="000000"/>
                          </a:solidFill>
                          <a:latin typeface="Arial"/>
                        </a:rPr>
                        <a:t>31</a:t>
                      </a:r>
                    </a:p>
                  </a:txBody>
                  <a:tcPr marL="8009" marR="8009" marT="80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t"/>
                      <a:r>
                        <a:rPr lang="en-US" sz="1400" b="1" i="0" u="none" strike="noStrike">
                          <a:solidFill>
                            <a:srgbClr val="000000"/>
                          </a:solidFill>
                          <a:latin typeface="Arial"/>
                        </a:rPr>
                        <a:t>41</a:t>
                      </a:r>
                    </a:p>
                  </a:txBody>
                  <a:tcPr marL="8009" marR="8009" marT="8009" marB="0">
                    <a:lnL w="12700" cap="flat" cmpd="sng" algn="ctr">
                      <a:solidFill>
                        <a:srgbClr val="000000"/>
                      </a:solidFill>
                      <a:prstDash val="solid"/>
                      <a:round/>
                      <a:headEnd type="none" w="med" len="med"/>
                      <a:tailEnd type="none" w="med" len="med"/>
                    </a:lnL>
                    <a:lnR>
                      <a:noFill/>
                    </a:lnR>
                    <a:lnT>
                      <a:noFill/>
                    </a:lnT>
                    <a:lnB>
                      <a:noFill/>
                    </a:lnB>
                  </a:tcPr>
                </a:tc>
              </a:tr>
              <a:tr h="218223">
                <a:tc>
                  <a:txBody>
                    <a:bodyPr/>
                    <a:lstStyle/>
                    <a:p>
                      <a:pPr algn="l" fontAlgn="b"/>
                      <a:r>
                        <a:rPr lang="en-US" sz="1400" b="1" i="0" u="none" strike="noStrike">
                          <a:solidFill>
                            <a:srgbClr val="000000"/>
                          </a:solidFill>
                          <a:latin typeface="Calibri"/>
                        </a:rPr>
                        <a:t>Auditory Processing</a:t>
                      </a:r>
                    </a:p>
                  </a:txBody>
                  <a:tcPr marL="8009" marR="8009" marT="800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200" b="0" i="0" u="none" strike="noStrike">
                          <a:solidFill>
                            <a:srgbClr val="000000"/>
                          </a:solidFill>
                          <a:latin typeface="Arial Narrow"/>
                        </a:rPr>
                        <a:t>Sound Awareness (21-ACH)</a:t>
                      </a:r>
                    </a:p>
                  </a:txBody>
                  <a:tcPr marL="8009" marR="8009" marT="8009"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1400" b="1" i="0" u="none" strike="noStrike">
                          <a:solidFill>
                            <a:srgbClr val="000000"/>
                          </a:solidFill>
                          <a:latin typeface="Arial"/>
                        </a:rPr>
                        <a:t>22</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1465</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25</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927</a:t>
                      </a:r>
                    </a:p>
                  </a:txBody>
                  <a:tcPr marL="8009" marR="8009" marT="8009"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a:solidFill>
                            <a:srgbClr val="000000"/>
                          </a:solidFill>
                          <a:latin typeface="Arial"/>
                        </a:rPr>
                        <a:t>25</a:t>
                      </a:r>
                    </a:p>
                  </a:txBody>
                  <a:tcPr marL="8009" marR="8009" marT="80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t"/>
                      <a:r>
                        <a:rPr lang="en-US" sz="1400" b="1" i="0" u="none" strike="noStrike">
                          <a:solidFill>
                            <a:srgbClr val="000000"/>
                          </a:solidFill>
                          <a:latin typeface="Arial"/>
                        </a:rPr>
                        <a:t>522</a:t>
                      </a:r>
                    </a:p>
                  </a:txBody>
                  <a:tcPr marL="8009" marR="8009" marT="8009" marB="0">
                    <a:lnL w="12700" cap="flat" cmpd="sng" algn="ctr">
                      <a:solidFill>
                        <a:srgbClr val="000000"/>
                      </a:solidFill>
                      <a:prstDash val="solid"/>
                      <a:round/>
                      <a:headEnd type="none" w="med" len="med"/>
                      <a:tailEnd type="none" w="med" len="med"/>
                    </a:lnL>
                    <a:lnR>
                      <a:noFill/>
                    </a:lnR>
                    <a:lnT>
                      <a:noFill/>
                    </a:lnT>
                    <a:lnB>
                      <a:noFill/>
                    </a:lnB>
                  </a:tcPr>
                </a:tc>
              </a:tr>
              <a:tr h="218223">
                <a:tc>
                  <a:txBody>
                    <a:bodyPr/>
                    <a:lstStyle/>
                    <a:p>
                      <a:pPr algn="l" fontAlgn="b"/>
                      <a:r>
                        <a:rPr lang="en-US" sz="1400" b="1" i="0" u="none" strike="noStrike">
                          <a:solidFill>
                            <a:srgbClr val="000000"/>
                          </a:solidFill>
                          <a:latin typeface="Calibri"/>
                        </a:rPr>
                        <a:t> </a:t>
                      </a:r>
                    </a:p>
                  </a:txBody>
                  <a:tcPr marL="8009" marR="8009" marT="800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200" b="0" i="0" u="none" strike="noStrike" dirty="0">
                          <a:solidFill>
                            <a:srgbClr val="000000"/>
                          </a:solidFill>
                          <a:latin typeface="Arial Narrow"/>
                        </a:rPr>
                        <a:t>Sound Blending (4-COG)</a:t>
                      </a:r>
                    </a:p>
                  </a:txBody>
                  <a:tcPr marL="8009" marR="8009" marT="8009"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1400" b="1" i="0" u="none" strike="noStrike">
                          <a:solidFill>
                            <a:srgbClr val="000000"/>
                          </a:solidFill>
                          <a:latin typeface="Arial"/>
                        </a:rPr>
                        <a:t>18</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724</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34</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216</a:t>
                      </a:r>
                    </a:p>
                  </a:txBody>
                  <a:tcPr marL="8009" marR="8009" marT="8009"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a:solidFill>
                            <a:srgbClr val="000000"/>
                          </a:solidFill>
                          <a:latin typeface="Arial"/>
                        </a:rPr>
                        <a:t>37</a:t>
                      </a:r>
                    </a:p>
                  </a:txBody>
                  <a:tcPr marL="8009" marR="8009" marT="80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t"/>
                      <a:r>
                        <a:rPr lang="en-US" sz="1400" b="1" i="0" u="none" strike="noStrike">
                          <a:solidFill>
                            <a:srgbClr val="000000"/>
                          </a:solidFill>
                          <a:latin typeface="Arial"/>
                        </a:rPr>
                        <a:t>127</a:t>
                      </a:r>
                    </a:p>
                  </a:txBody>
                  <a:tcPr marL="8009" marR="8009" marT="8009" marB="0">
                    <a:lnL w="12700" cap="flat" cmpd="sng" algn="ctr">
                      <a:solidFill>
                        <a:srgbClr val="000000"/>
                      </a:solidFill>
                      <a:prstDash val="solid"/>
                      <a:round/>
                      <a:headEnd type="none" w="med" len="med"/>
                      <a:tailEnd type="none" w="med" len="med"/>
                    </a:lnL>
                    <a:lnR>
                      <a:noFill/>
                    </a:lnR>
                    <a:lnT>
                      <a:noFill/>
                    </a:lnT>
                    <a:lnB>
                      <a:noFill/>
                    </a:lnB>
                  </a:tcPr>
                </a:tc>
              </a:tr>
              <a:tr h="274878">
                <a:tc>
                  <a:txBody>
                    <a:bodyPr/>
                    <a:lstStyle/>
                    <a:p>
                      <a:pPr algn="l" fontAlgn="b"/>
                      <a:r>
                        <a:rPr lang="en-US" sz="1400" b="1" i="0" u="none" strike="noStrike">
                          <a:solidFill>
                            <a:srgbClr val="000000"/>
                          </a:solidFill>
                          <a:latin typeface="Calibri"/>
                        </a:rPr>
                        <a:t> </a:t>
                      </a:r>
                    </a:p>
                  </a:txBody>
                  <a:tcPr marL="8009" marR="8009" marT="800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200" b="0" i="0" u="none" strike="noStrike" dirty="0">
                          <a:solidFill>
                            <a:srgbClr val="000000"/>
                          </a:solidFill>
                          <a:latin typeface="Arial Narrow"/>
                        </a:rPr>
                        <a:t>Segmenting </a:t>
                      </a:r>
                      <a:r>
                        <a:rPr lang="en-US" sz="1200" b="0" i="0" u="none" strike="noStrike" dirty="0" err="1">
                          <a:solidFill>
                            <a:srgbClr val="000000"/>
                          </a:solidFill>
                          <a:latin typeface="Arial Narrow"/>
                        </a:rPr>
                        <a:t>Nonwords</a:t>
                      </a:r>
                      <a:r>
                        <a:rPr lang="en-US" sz="1200" b="0" i="0" u="none" strike="noStrike" dirty="0">
                          <a:solidFill>
                            <a:srgbClr val="000000"/>
                          </a:solidFill>
                          <a:latin typeface="Arial Narrow"/>
                        </a:rPr>
                        <a:t> (12-CTOPP)</a:t>
                      </a:r>
                    </a:p>
                  </a:txBody>
                  <a:tcPr marL="8009" marR="8009" marT="8009"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1400" b="1" i="0" u="none" strike="noStrike">
                          <a:solidFill>
                            <a:srgbClr val="000000"/>
                          </a:solidFill>
                          <a:latin typeface="Arial"/>
                        </a:rPr>
                        <a:t>35</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320</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39</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203</a:t>
                      </a:r>
                    </a:p>
                  </a:txBody>
                  <a:tcPr marL="8009" marR="8009" marT="8009"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a:solidFill>
                            <a:srgbClr val="000000"/>
                          </a:solidFill>
                          <a:latin typeface="Arial"/>
                        </a:rPr>
                        <a:t>39</a:t>
                      </a:r>
                    </a:p>
                  </a:txBody>
                  <a:tcPr marL="8009" marR="8009" marT="80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t"/>
                      <a:r>
                        <a:rPr lang="en-US" sz="1400" b="1" i="0" u="none" strike="noStrike">
                          <a:solidFill>
                            <a:srgbClr val="000000"/>
                          </a:solidFill>
                          <a:latin typeface="Arial"/>
                        </a:rPr>
                        <a:t>140</a:t>
                      </a:r>
                    </a:p>
                  </a:txBody>
                  <a:tcPr marL="8009" marR="8009" marT="8009" marB="0">
                    <a:lnL w="12700" cap="flat" cmpd="sng" algn="ctr">
                      <a:solidFill>
                        <a:srgbClr val="000000"/>
                      </a:solidFill>
                      <a:prstDash val="solid"/>
                      <a:round/>
                      <a:headEnd type="none" w="med" len="med"/>
                      <a:tailEnd type="none" w="med" len="med"/>
                    </a:lnL>
                    <a:lnR>
                      <a:noFill/>
                    </a:lnR>
                    <a:lnT>
                      <a:noFill/>
                    </a:lnT>
                    <a:lnB>
                      <a:noFill/>
                    </a:lnB>
                  </a:tcPr>
                </a:tc>
              </a:tr>
              <a:tr h="228600">
                <a:tc>
                  <a:txBody>
                    <a:bodyPr/>
                    <a:lstStyle/>
                    <a:p>
                      <a:pPr algn="l" fontAlgn="b"/>
                      <a:r>
                        <a:rPr lang="en-US" sz="1400" b="1" i="0" u="none" strike="noStrike">
                          <a:solidFill>
                            <a:srgbClr val="000000"/>
                          </a:solidFill>
                          <a:latin typeface="Calibri"/>
                        </a:rPr>
                        <a:t> </a:t>
                      </a:r>
                    </a:p>
                  </a:txBody>
                  <a:tcPr marL="8009" marR="8009" marT="800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200" b="0" i="0" u="none" strike="noStrike" dirty="0">
                          <a:solidFill>
                            <a:srgbClr val="000000"/>
                          </a:solidFill>
                          <a:latin typeface="Arial Narrow"/>
                        </a:rPr>
                        <a:t>Blending </a:t>
                      </a:r>
                      <a:r>
                        <a:rPr lang="en-US" sz="1200" b="0" i="0" u="none" strike="noStrike" dirty="0" err="1">
                          <a:solidFill>
                            <a:srgbClr val="000000"/>
                          </a:solidFill>
                          <a:latin typeface="Arial Narrow"/>
                        </a:rPr>
                        <a:t>Nonwords</a:t>
                      </a:r>
                      <a:r>
                        <a:rPr lang="en-US" sz="1200" b="0" i="0" u="none" strike="noStrike" dirty="0">
                          <a:solidFill>
                            <a:srgbClr val="000000"/>
                          </a:solidFill>
                          <a:latin typeface="Arial Narrow"/>
                        </a:rPr>
                        <a:t> (10-CTOPP)</a:t>
                      </a:r>
                    </a:p>
                  </a:txBody>
                  <a:tcPr marL="8009" marR="8009" marT="8009"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1400" b="1" i="0" u="none" strike="noStrike">
                          <a:solidFill>
                            <a:srgbClr val="000000"/>
                          </a:solidFill>
                          <a:latin typeface="Arial"/>
                        </a:rPr>
                        <a:t>30</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352</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36</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199</a:t>
                      </a:r>
                    </a:p>
                  </a:txBody>
                  <a:tcPr marL="8009" marR="8009" marT="8009"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a:solidFill>
                            <a:srgbClr val="000000"/>
                          </a:solidFill>
                          <a:latin typeface="Arial"/>
                        </a:rPr>
                        <a:t>40</a:t>
                      </a:r>
                    </a:p>
                  </a:txBody>
                  <a:tcPr marL="8009" marR="8009" marT="80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t"/>
                      <a:r>
                        <a:rPr lang="en-US" sz="1400" b="1" i="0" u="none" strike="noStrike">
                          <a:solidFill>
                            <a:srgbClr val="000000"/>
                          </a:solidFill>
                          <a:latin typeface="Arial"/>
                        </a:rPr>
                        <a:t>135</a:t>
                      </a:r>
                    </a:p>
                  </a:txBody>
                  <a:tcPr marL="8009" marR="8009" marT="8009" marB="0">
                    <a:lnL w="12700" cap="flat" cmpd="sng" algn="ctr">
                      <a:solidFill>
                        <a:srgbClr val="000000"/>
                      </a:solidFill>
                      <a:prstDash val="solid"/>
                      <a:round/>
                      <a:headEnd type="none" w="med" len="med"/>
                      <a:tailEnd type="none" w="med" len="med"/>
                    </a:lnL>
                    <a:lnR>
                      <a:noFill/>
                    </a:lnR>
                    <a:lnT>
                      <a:noFill/>
                    </a:lnT>
                    <a:lnB>
                      <a:noFill/>
                    </a:lnB>
                  </a:tcPr>
                </a:tc>
              </a:tr>
              <a:tr h="228600">
                <a:tc>
                  <a:txBody>
                    <a:bodyPr/>
                    <a:lstStyle/>
                    <a:p>
                      <a:pPr algn="l" fontAlgn="b"/>
                      <a:r>
                        <a:rPr lang="en-US" sz="1400" b="1" i="0" u="none" strike="noStrike">
                          <a:solidFill>
                            <a:srgbClr val="000000"/>
                          </a:solidFill>
                          <a:latin typeface="Calibri"/>
                        </a:rPr>
                        <a:t>Long Term Memory</a:t>
                      </a:r>
                    </a:p>
                  </a:txBody>
                  <a:tcPr marL="8009" marR="8009" marT="800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200" b="0" i="0" u="none" strike="noStrike" dirty="0">
                          <a:solidFill>
                            <a:srgbClr val="000000"/>
                          </a:solidFill>
                          <a:latin typeface="Arial Narrow"/>
                        </a:rPr>
                        <a:t>Visual-Auditory Learning (2-COG)</a:t>
                      </a:r>
                    </a:p>
                  </a:txBody>
                  <a:tcPr marL="8009" marR="8009" marT="8009"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1400" b="1" i="0" u="none" strike="noStrike">
                          <a:solidFill>
                            <a:srgbClr val="000000"/>
                          </a:solidFill>
                          <a:latin typeface="Arial"/>
                        </a:rPr>
                        <a:t>22</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1495</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25</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955</a:t>
                      </a:r>
                    </a:p>
                  </a:txBody>
                  <a:tcPr marL="8009" marR="8009" marT="8009"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a:solidFill>
                            <a:srgbClr val="000000"/>
                          </a:solidFill>
                          <a:latin typeface="Arial"/>
                        </a:rPr>
                        <a:t>25</a:t>
                      </a:r>
                    </a:p>
                  </a:txBody>
                  <a:tcPr marL="8009" marR="8009" marT="80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t"/>
                      <a:r>
                        <a:rPr lang="en-US" sz="1400" b="1" i="0" u="none" strike="noStrike">
                          <a:solidFill>
                            <a:srgbClr val="000000"/>
                          </a:solidFill>
                          <a:latin typeface="Arial"/>
                        </a:rPr>
                        <a:t>620</a:t>
                      </a:r>
                    </a:p>
                  </a:txBody>
                  <a:tcPr marL="8009" marR="8009" marT="8009" marB="0">
                    <a:lnL w="12700" cap="flat" cmpd="sng" algn="ctr">
                      <a:solidFill>
                        <a:srgbClr val="000000"/>
                      </a:solidFill>
                      <a:prstDash val="solid"/>
                      <a:round/>
                      <a:headEnd type="none" w="med" len="med"/>
                      <a:tailEnd type="none" w="med" len="med"/>
                    </a:lnL>
                    <a:lnR>
                      <a:noFill/>
                    </a:lnR>
                    <a:lnT>
                      <a:noFill/>
                    </a:lnT>
                    <a:lnB>
                      <a:noFill/>
                    </a:lnB>
                  </a:tcPr>
                </a:tc>
              </a:tr>
              <a:tr h="218223">
                <a:tc>
                  <a:txBody>
                    <a:bodyPr/>
                    <a:lstStyle/>
                    <a:p>
                      <a:pPr algn="l" fontAlgn="b"/>
                      <a:r>
                        <a:rPr lang="en-US" sz="1400" b="1" i="0" u="none" strike="noStrike">
                          <a:solidFill>
                            <a:srgbClr val="000000"/>
                          </a:solidFill>
                          <a:latin typeface="Calibri"/>
                        </a:rPr>
                        <a:t> </a:t>
                      </a:r>
                    </a:p>
                  </a:txBody>
                  <a:tcPr marL="8009" marR="8009" marT="800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200" b="0" i="0" u="none" strike="noStrike" dirty="0">
                          <a:solidFill>
                            <a:srgbClr val="000000"/>
                          </a:solidFill>
                          <a:latin typeface="Arial Narrow"/>
                        </a:rPr>
                        <a:t>Retrieval Fluency (12-COG)</a:t>
                      </a:r>
                    </a:p>
                  </a:txBody>
                  <a:tcPr marL="8009" marR="8009" marT="8009"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1400" b="1" i="0" u="none" strike="noStrike">
                          <a:solidFill>
                            <a:srgbClr val="000000"/>
                          </a:solidFill>
                          <a:latin typeface="Arial"/>
                        </a:rPr>
                        <a:t>14</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477</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17</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278</a:t>
                      </a:r>
                    </a:p>
                  </a:txBody>
                  <a:tcPr marL="8009" marR="8009" marT="8009"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a:solidFill>
                            <a:srgbClr val="000000"/>
                          </a:solidFill>
                          <a:latin typeface="Arial"/>
                        </a:rPr>
                        <a:t>18</a:t>
                      </a:r>
                    </a:p>
                  </a:txBody>
                  <a:tcPr marL="8009" marR="8009" marT="80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t"/>
                      <a:r>
                        <a:rPr lang="en-US" sz="1400" b="1" i="0" u="none" strike="noStrike">
                          <a:solidFill>
                            <a:srgbClr val="000000"/>
                          </a:solidFill>
                          <a:latin typeface="Arial"/>
                        </a:rPr>
                        <a:t>176</a:t>
                      </a:r>
                    </a:p>
                  </a:txBody>
                  <a:tcPr marL="8009" marR="8009" marT="8009" marB="0">
                    <a:lnL w="12700" cap="flat" cmpd="sng" algn="ctr">
                      <a:solidFill>
                        <a:srgbClr val="000000"/>
                      </a:solidFill>
                      <a:prstDash val="solid"/>
                      <a:round/>
                      <a:headEnd type="none" w="med" len="med"/>
                      <a:tailEnd type="none" w="med" len="med"/>
                    </a:lnL>
                    <a:lnR>
                      <a:noFill/>
                    </a:lnR>
                    <a:lnT>
                      <a:noFill/>
                    </a:lnT>
                    <a:lnB>
                      <a:noFill/>
                    </a:lnB>
                  </a:tcPr>
                </a:tc>
              </a:tr>
              <a:tr h="218223">
                <a:tc>
                  <a:txBody>
                    <a:bodyPr/>
                    <a:lstStyle/>
                    <a:p>
                      <a:pPr algn="l" fontAlgn="b"/>
                      <a:r>
                        <a:rPr lang="en-US" sz="1400" b="1" i="0" u="none" strike="noStrike">
                          <a:solidFill>
                            <a:srgbClr val="000000"/>
                          </a:solidFill>
                          <a:latin typeface="Calibri"/>
                        </a:rPr>
                        <a:t>Working Memory</a:t>
                      </a:r>
                    </a:p>
                  </a:txBody>
                  <a:tcPr marL="8009" marR="8009" marT="800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200" b="0" i="0" u="none" strike="noStrike" dirty="0">
                          <a:solidFill>
                            <a:srgbClr val="000000"/>
                          </a:solidFill>
                          <a:latin typeface="Arial Narrow"/>
                        </a:rPr>
                        <a:t>Numbers Reversed (7-COG)</a:t>
                      </a:r>
                    </a:p>
                  </a:txBody>
                  <a:tcPr marL="8009" marR="8009" marT="8009"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1400" b="1" i="0" u="none" strike="noStrike">
                          <a:solidFill>
                            <a:srgbClr val="000000"/>
                          </a:solidFill>
                          <a:latin typeface="Arial"/>
                        </a:rPr>
                        <a:t>16</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1485</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19</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913</a:t>
                      </a:r>
                    </a:p>
                  </a:txBody>
                  <a:tcPr marL="8009" marR="8009" marT="8009"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a:solidFill>
                            <a:srgbClr val="000000"/>
                          </a:solidFill>
                          <a:latin typeface="Arial"/>
                        </a:rPr>
                        <a:t>20</a:t>
                      </a:r>
                    </a:p>
                  </a:txBody>
                  <a:tcPr marL="8009" marR="8009" marT="80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t"/>
                      <a:r>
                        <a:rPr lang="en-US" sz="1400" b="1" i="0" u="none" strike="noStrike">
                          <a:solidFill>
                            <a:srgbClr val="000000"/>
                          </a:solidFill>
                          <a:latin typeface="Arial"/>
                        </a:rPr>
                        <a:t>543</a:t>
                      </a:r>
                    </a:p>
                  </a:txBody>
                  <a:tcPr marL="8009" marR="8009" marT="8009" marB="0">
                    <a:lnL w="12700" cap="flat" cmpd="sng" algn="ctr">
                      <a:solidFill>
                        <a:srgbClr val="000000"/>
                      </a:solidFill>
                      <a:prstDash val="solid"/>
                      <a:round/>
                      <a:headEnd type="none" w="med" len="med"/>
                      <a:tailEnd type="none" w="med" len="med"/>
                    </a:lnL>
                    <a:lnR>
                      <a:noFill/>
                    </a:lnR>
                    <a:lnT>
                      <a:noFill/>
                    </a:lnT>
                    <a:lnB>
                      <a:noFill/>
                    </a:lnB>
                  </a:tcPr>
                </a:tc>
              </a:tr>
              <a:tr h="243062">
                <a:tc>
                  <a:txBody>
                    <a:bodyPr/>
                    <a:lstStyle/>
                    <a:p>
                      <a:pPr algn="l" fontAlgn="b"/>
                      <a:r>
                        <a:rPr lang="en-US" sz="1400" b="1" i="0" u="none" strike="noStrike">
                          <a:solidFill>
                            <a:srgbClr val="000000"/>
                          </a:solidFill>
                          <a:latin typeface="Calibri"/>
                        </a:rPr>
                        <a:t> </a:t>
                      </a:r>
                    </a:p>
                  </a:txBody>
                  <a:tcPr marL="8009" marR="8009" marT="800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200" b="0" i="0" u="none" strike="noStrike" dirty="0">
                          <a:solidFill>
                            <a:srgbClr val="000000"/>
                          </a:solidFill>
                          <a:latin typeface="Arial Narrow"/>
                        </a:rPr>
                        <a:t>Auditory Work Memory (9-COG)</a:t>
                      </a:r>
                    </a:p>
                  </a:txBody>
                  <a:tcPr marL="8009" marR="8009" marT="8009"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1400" b="1" i="0" u="none" strike="noStrike">
                          <a:solidFill>
                            <a:srgbClr val="000000"/>
                          </a:solidFill>
                          <a:latin typeface="Arial"/>
                        </a:rPr>
                        <a:t>17</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771</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24</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456</a:t>
                      </a:r>
                    </a:p>
                  </a:txBody>
                  <a:tcPr marL="8009" marR="8009" marT="8009"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a:solidFill>
                            <a:srgbClr val="000000"/>
                          </a:solidFill>
                          <a:latin typeface="Arial"/>
                        </a:rPr>
                        <a:t>27</a:t>
                      </a:r>
                    </a:p>
                  </a:txBody>
                  <a:tcPr marL="8009" marR="8009" marT="80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t"/>
                      <a:r>
                        <a:rPr lang="en-US" sz="1400" b="1" i="0" u="none" strike="noStrike">
                          <a:solidFill>
                            <a:srgbClr val="000000"/>
                          </a:solidFill>
                          <a:latin typeface="Arial"/>
                        </a:rPr>
                        <a:t>279</a:t>
                      </a:r>
                    </a:p>
                  </a:txBody>
                  <a:tcPr marL="8009" marR="8009" marT="8009" marB="0">
                    <a:lnL w="12700" cap="flat" cmpd="sng" algn="ctr">
                      <a:solidFill>
                        <a:srgbClr val="000000"/>
                      </a:solidFill>
                      <a:prstDash val="solid"/>
                      <a:round/>
                      <a:headEnd type="none" w="med" len="med"/>
                      <a:tailEnd type="none" w="med" len="med"/>
                    </a:lnL>
                    <a:lnR>
                      <a:noFill/>
                    </a:lnR>
                    <a:lnT>
                      <a:noFill/>
                    </a:lnT>
                    <a:lnB>
                      <a:noFill/>
                    </a:lnB>
                  </a:tcPr>
                </a:tc>
              </a:tr>
              <a:tr h="218223">
                <a:tc>
                  <a:txBody>
                    <a:bodyPr/>
                    <a:lstStyle/>
                    <a:p>
                      <a:pPr algn="l" fontAlgn="b"/>
                      <a:r>
                        <a:rPr lang="en-US" sz="1400" b="1" i="0" u="none" strike="noStrike">
                          <a:solidFill>
                            <a:srgbClr val="000000"/>
                          </a:solidFill>
                          <a:latin typeface="Calibri"/>
                        </a:rPr>
                        <a:t> </a:t>
                      </a:r>
                    </a:p>
                  </a:txBody>
                  <a:tcPr marL="8009" marR="8009" marT="800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200" b="0" i="0" u="none" strike="noStrike" dirty="0">
                          <a:solidFill>
                            <a:srgbClr val="000000"/>
                          </a:solidFill>
                          <a:latin typeface="Arial Narrow"/>
                        </a:rPr>
                        <a:t>Working Memory (WM-C)</a:t>
                      </a:r>
                    </a:p>
                  </a:txBody>
                  <a:tcPr marL="8009" marR="8009" marT="8009"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1400" b="1" i="0" u="none" strike="noStrike">
                          <a:solidFill>
                            <a:srgbClr val="000000"/>
                          </a:solidFill>
                          <a:latin typeface="Arial"/>
                        </a:rPr>
                        <a:t>19</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641</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23</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444</a:t>
                      </a:r>
                    </a:p>
                  </a:txBody>
                  <a:tcPr marL="8009" marR="8009" marT="8009"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a:solidFill>
                            <a:srgbClr val="000000"/>
                          </a:solidFill>
                          <a:latin typeface="Arial"/>
                        </a:rPr>
                        <a:t>22</a:t>
                      </a:r>
                    </a:p>
                  </a:txBody>
                  <a:tcPr marL="8009" marR="8009" marT="80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t"/>
                      <a:r>
                        <a:rPr lang="en-US" sz="1400" b="1" i="0" u="none" strike="noStrike">
                          <a:solidFill>
                            <a:srgbClr val="000000"/>
                          </a:solidFill>
                          <a:latin typeface="Arial"/>
                        </a:rPr>
                        <a:t>252</a:t>
                      </a:r>
                    </a:p>
                  </a:txBody>
                  <a:tcPr marL="8009" marR="8009" marT="8009" marB="0">
                    <a:lnL w="12700" cap="flat" cmpd="sng" algn="ctr">
                      <a:solidFill>
                        <a:srgbClr val="000000"/>
                      </a:solidFill>
                      <a:prstDash val="solid"/>
                      <a:round/>
                      <a:headEnd type="none" w="med" len="med"/>
                      <a:tailEnd type="none" w="med" len="med"/>
                    </a:lnL>
                    <a:lnR>
                      <a:noFill/>
                    </a:lnR>
                    <a:lnT>
                      <a:noFill/>
                    </a:lnT>
                    <a:lnB>
                      <a:noFill/>
                    </a:lnB>
                  </a:tcPr>
                </a:tc>
              </a:tr>
              <a:tr h="218223">
                <a:tc>
                  <a:txBody>
                    <a:bodyPr/>
                    <a:lstStyle/>
                    <a:p>
                      <a:pPr algn="l" fontAlgn="b"/>
                      <a:r>
                        <a:rPr lang="en-US" sz="1400" b="1" i="0" u="none" strike="noStrike">
                          <a:solidFill>
                            <a:srgbClr val="000000"/>
                          </a:solidFill>
                          <a:latin typeface="Calibri"/>
                        </a:rPr>
                        <a:t>Visual Processing</a:t>
                      </a:r>
                    </a:p>
                  </a:txBody>
                  <a:tcPr marL="8009" marR="8009" marT="800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200" b="0" i="0" u="none" strike="noStrike" dirty="0">
                          <a:solidFill>
                            <a:srgbClr val="000000"/>
                          </a:solidFill>
                          <a:latin typeface="Arial Narrow"/>
                        </a:rPr>
                        <a:t>Spatial Relations (3-COG)</a:t>
                      </a:r>
                    </a:p>
                  </a:txBody>
                  <a:tcPr marL="8009" marR="8009" marT="8009"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1400" b="1" i="0" u="none" strike="noStrike">
                          <a:solidFill>
                            <a:srgbClr val="000000"/>
                          </a:solidFill>
                          <a:latin typeface="Arial"/>
                        </a:rPr>
                        <a:t>15</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1487</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21</a:t>
                      </a:r>
                    </a:p>
                  </a:txBody>
                  <a:tcPr marL="8009" marR="8009" marT="8009" marB="0">
                    <a:lnL>
                      <a:noFill/>
                    </a:lnL>
                    <a:lnR>
                      <a:noFill/>
                    </a:lnR>
                    <a:lnT>
                      <a:noFill/>
                    </a:lnT>
                    <a:lnB>
                      <a:noFill/>
                    </a:lnB>
                  </a:tcPr>
                </a:tc>
                <a:tc>
                  <a:txBody>
                    <a:bodyPr/>
                    <a:lstStyle/>
                    <a:p>
                      <a:pPr algn="ctr" fontAlgn="t"/>
                      <a:r>
                        <a:rPr lang="en-US" sz="1400" b="1" i="0" u="none" strike="noStrike">
                          <a:solidFill>
                            <a:srgbClr val="000000"/>
                          </a:solidFill>
                          <a:latin typeface="Arial"/>
                        </a:rPr>
                        <a:t>700</a:t>
                      </a:r>
                    </a:p>
                  </a:txBody>
                  <a:tcPr marL="8009" marR="8009" marT="8009"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a:solidFill>
                            <a:srgbClr val="000000"/>
                          </a:solidFill>
                          <a:latin typeface="Arial"/>
                        </a:rPr>
                        <a:t>20</a:t>
                      </a:r>
                    </a:p>
                  </a:txBody>
                  <a:tcPr marL="8009" marR="8009" marT="80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t"/>
                      <a:r>
                        <a:rPr lang="en-US" sz="1400" b="1" i="0" u="none" strike="noStrike" dirty="0">
                          <a:solidFill>
                            <a:srgbClr val="000000"/>
                          </a:solidFill>
                          <a:latin typeface="Arial"/>
                        </a:rPr>
                        <a:t>406</a:t>
                      </a:r>
                    </a:p>
                  </a:txBody>
                  <a:tcPr marL="8009" marR="8009" marT="8009" marB="0">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753600" cy="7315200"/>
          </a:xfrm>
          <a:prstGeom prst="rect">
            <a:avLst/>
          </a:prstGeom>
          <a:noFill/>
          <a:ln w="9525">
            <a:noFill/>
            <a:miter lim="800000"/>
            <a:headEnd/>
            <a:tailEnd/>
          </a:ln>
          <a:effectLst/>
        </p:spPr>
      </p:pic>
      <p:sp>
        <p:nvSpPr>
          <p:cNvPr id="5" name="TextBox 4"/>
          <p:cNvSpPr txBox="1"/>
          <p:nvPr/>
        </p:nvSpPr>
        <p:spPr>
          <a:xfrm>
            <a:off x="990600" y="1600200"/>
            <a:ext cx="7620000" cy="5047536"/>
          </a:xfrm>
          <a:prstGeom prst="rect">
            <a:avLst/>
          </a:prstGeom>
          <a:noFill/>
        </p:spPr>
        <p:txBody>
          <a:bodyPr wrap="square" rtlCol="0">
            <a:spAutoFit/>
          </a:bodyPr>
          <a:lstStyle/>
          <a:p>
            <a:r>
              <a:rPr lang="en-US" sz="2400" b="1" dirty="0" smtClean="0"/>
              <a:t>A percentile is a score that indicates the rank of the student compared to others (same age), using a hypothetical group of 100 students. </a:t>
            </a:r>
          </a:p>
          <a:p>
            <a:endParaRPr lang="en-US" sz="2400" b="1" dirty="0" smtClean="0"/>
          </a:p>
          <a:p>
            <a:r>
              <a:rPr lang="en-US" sz="2400" b="1" dirty="0" smtClean="0"/>
              <a:t>25</a:t>
            </a:r>
            <a:r>
              <a:rPr lang="en-US" sz="2400" b="1" baseline="30000" dirty="0" smtClean="0"/>
              <a:t>th</a:t>
            </a:r>
            <a:r>
              <a:rPr lang="en-US" sz="2400" b="1" dirty="0" smtClean="0"/>
              <a:t> percentile: indicates that the student's test performance equals or exceeds 25 out of 100 students on the same measure</a:t>
            </a:r>
          </a:p>
          <a:p>
            <a:endParaRPr lang="en-US" sz="2400" b="1" dirty="0" smtClean="0"/>
          </a:p>
          <a:p>
            <a:r>
              <a:rPr lang="en-US" sz="2400" b="1" dirty="0" smtClean="0"/>
              <a:t>87</a:t>
            </a:r>
            <a:r>
              <a:rPr lang="en-US" sz="2400" b="1" baseline="30000" dirty="0" smtClean="0"/>
              <a:t>th</a:t>
            </a:r>
            <a:r>
              <a:rPr lang="en-US" sz="2400" b="1" dirty="0" smtClean="0"/>
              <a:t> percentile:  indicates that the student equals or surpasses 87 out of 100 (or 87% of) students. </a:t>
            </a:r>
          </a:p>
          <a:p>
            <a:endParaRPr lang="en-US" sz="2400" b="1" dirty="0" smtClean="0"/>
          </a:p>
          <a:p>
            <a:r>
              <a:rPr lang="en-US" sz="2000" b="1" dirty="0" smtClean="0"/>
              <a:t>Not the same as a "percent“ - a percentile of 87 does not mean that the student answered 87% of the questions correctly! </a:t>
            </a:r>
          </a:p>
          <a:p>
            <a:endParaRPr lang="en-US" dirty="0"/>
          </a:p>
        </p:txBody>
      </p:sp>
      <p:sp>
        <p:nvSpPr>
          <p:cNvPr id="6" name="TextBox 5"/>
          <p:cNvSpPr txBox="1"/>
          <p:nvPr/>
        </p:nvSpPr>
        <p:spPr>
          <a:xfrm>
            <a:off x="1295400" y="762000"/>
            <a:ext cx="7010400" cy="584775"/>
          </a:xfrm>
          <a:prstGeom prst="rect">
            <a:avLst/>
          </a:prstGeom>
          <a:noFill/>
        </p:spPr>
        <p:txBody>
          <a:bodyPr wrap="square" rtlCol="0">
            <a:spAutoFit/>
          </a:bodyPr>
          <a:lstStyle/>
          <a:p>
            <a:pPr algn="ctr"/>
            <a:r>
              <a:rPr lang="en-US" sz="3200" b="1" dirty="0" smtClean="0"/>
              <a:t>Percentiles</a:t>
            </a:r>
            <a:endParaRPr lang="en-US" sz="32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753600" cy="7315200"/>
          </a:xfrm>
          <a:prstGeom prst="rect">
            <a:avLst/>
          </a:prstGeom>
          <a:noFill/>
          <a:ln w="9525">
            <a:noFill/>
            <a:miter lim="800000"/>
            <a:headEnd/>
            <a:tailEnd/>
          </a:ln>
          <a:effectLst/>
        </p:spPr>
      </p:pic>
      <p:graphicFrame>
        <p:nvGraphicFramePr>
          <p:cNvPr id="3" name="Table 2"/>
          <p:cNvGraphicFramePr>
            <a:graphicFrameLocks noGrp="1"/>
          </p:cNvGraphicFramePr>
          <p:nvPr/>
        </p:nvGraphicFramePr>
        <p:xfrm>
          <a:off x="685800" y="456132"/>
          <a:ext cx="7924801" cy="5818092"/>
        </p:xfrm>
        <a:graphic>
          <a:graphicData uri="http://schemas.openxmlformats.org/drawingml/2006/table">
            <a:tbl>
              <a:tblPr/>
              <a:tblGrid>
                <a:gridCol w="1676400"/>
                <a:gridCol w="609600"/>
                <a:gridCol w="685800"/>
                <a:gridCol w="685800"/>
                <a:gridCol w="533400"/>
                <a:gridCol w="533400"/>
                <a:gridCol w="533400"/>
                <a:gridCol w="533400"/>
                <a:gridCol w="609600"/>
                <a:gridCol w="609600"/>
                <a:gridCol w="914401"/>
              </a:tblGrid>
              <a:tr h="301624">
                <a:tc gridSpan="11">
                  <a:txBody>
                    <a:bodyPr/>
                    <a:lstStyle/>
                    <a:p>
                      <a:pPr algn="ctr" fontAlgn="b"/>
                      <a:r>
                        <a:rPr lang="en-US" sz="2400" b="1" i="0" u="none" strike="noStrike" dirty="0">
                          <a:solidFill>
                            <a:srgbClr val="000000"/>
                          </a:solidFill>
                          <a:latin typeface="Calibri"/>
                        </a:rPr>
                        <a:t>IQ Gain by Center</a:t>
                      </a:r>
                    </a:p>
                  </a:txBody>
                  <a:tcPr marL="5292" marR="5292" marT="5292"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pPr algn="ctr" fontAlgn="b"/>
                      <a:endParaRPr lang="en-US" sz="1200" b="1" i="0" u="none" strike="noStrike" dirty="0">
                        <a:solidFill>
                          <a:srgbClr val="000000"/>
                        </a:solidFill>
                        <a:latin typeface="Calibri"/>
                      </a:endParaRPr>
                    </a:p>
                  </a:txBody>
                  <a:tcPr marL="5292" marR="5292" marT="5292" marB="0" anchor="b">
                    <a:lnL>
                      <a:noFill/>
                    </a:lnL>
                    <a:lnR>
                      <a:noFill/>
                    </a:lnR>
                    <a:lnT>
                      <a:noFill/>
                    </a:lnT>
                    <a:lnB>
                      <a:noFill/>
                    </a:lnB>
                  </a:tcPr>
                </a:tc>
                <a:tc hMerge="1">
                  <a:txBody>
                    <a:bodyPr/>
                    <a:lstStyle/>
                    <a:p>
                      <a:pPr algn="ctr" fontAlgn="b"/>
                      <a:endParaRPr lang="en-US" sz="1200" b="1" i="0" u="none" strike="noStrike" dirty="0">
                        <a:solidFill>
                          <a:srgbClr val="000000"/>
                        </a:solidFill>
                        <a:latin typeface="Calibri"/>
                      </a:endParaRPr>
                    </a:p>
                  </a:txBody>
                  <a:tcPr marL="5292" marR="5292" marT="5292" marB="0" anchor="b">
                    <a:lnL>
                      <a:noFill/>
                    </a:lnL>
                    <a:lnR>
                      <a:noFill/>
                    </a:lnR>
                    <a:lnT>
                      <a:noFill/>
                    </a:lnT>
                    <a:lnB>
                      <a:noFill/>
                    </a:lnB>
                  </a:tcPr>
                </a:tc>
                <a:tc hMerge="1">
                  <a:txBody>
                    <a:bodyPr/>
                    <a:lstStyle/>
                    <a:p>
                      <a:pPr algn="ctr" fontAlgn="b"/>
                      <a:endParaRPr lang="en-US" sz="1200" b="1" i="0" u="none" strike="noStrike" dirty="0">
                        <a:solidFill>
                          <a:srgbClr val="000000"/>
                        </a:solidFill>
                        <a:latin typeface="Calibri"/>
                      </a:endParaRPr>
                    </a:p>
                  </a:txBody>
                  <a:tcPr marL="5292" marR="5292" marT="5292" marB="0" anchor="b">
                    <a:lnL>
                      <a:noFill/>
                    </a:lnL>
                    <a:lnR>
                      <a:noFill/>
                    </a:lnR>
                    <a:lnT>
                      <a:noFill/>
                    </a:lnT>
                    <a:lnB>
                      <a:noFill/>
                    </a:lnB>
                  </a:tcPr>
                </a:tc>
                <a:tc hMerge="1">
                  <a:txBody>
                    <a:bodyPr/>
                    <a:lstStyle/>
                    <a:p>
                      <a:pPr algn="ctr" fontAlgn="b"/>
                      <a:endParaRPr lang="en-US" sz="1200" b="1" i="0" u="none" strike="noStrike" dirty="0">
                        <a:solidFill>
                          <a:srgbClr val="000000"/>
                        </a:solidFill>
                        <a:latin typeface="Calibri"/>
                      </a:endParaRPr>
                    </a:p>
                  </a:txBody>
                  <a:tcPr marL="5292" marR="5292" marT="5292" marB="0" anchor="b">
                    <a:lnL>
                      <a:noFill/>
                    </a:lnL>
                    <a:lnR>
                      <a:noFill/>
                    </a:lnR>
                    <a:lnT>
                      <a:noFill/>
                    </a:lnT>
                    <a:lnB>
                      <a:noFill/>
                    </a:lnB>
                  </a:tcPr>
                </a:tc>
                <a:tc hMerge="1">
                  <a:txBody>
                    <a:bodyPr/>
                    <a:lstStyle/>
                    <a:p>
                      <a:pPr algn="ctr" fontAlgn="b"/>
                      <a:endParaRPr lang="en-US" sz="1200" b="1" i="0" u="none" strike="noStrike" dirty="0">
                        <a:solidFill>
                          <a:srgbClr val="000000"/>
                        </a:solidFill>
                        <a:latin typeface="Calibri"/>
                      </a:endParaRPr>
                    </a:p>
                  </a:txBody>
                  <a:tcPr marL="5292" marR="5292" marT="5292" marB="0" anchor="b">
                    <a:lnL>
                      <a:noFill/>
                    </a:lnL>
                    <a:lnR>
                      <a:noFill/>
                    </a:lnR>
                    <a:lnT>
                      <a:noFill/>
                    </a:lnT>
                    <a:lnB>
                      <a:noFill/>
                    </a:lnB>
                  </a:tcPr>
                </a:tc>
                <a:tc hMerge="1">
                  <a:txBody>
                    <a:bodyPr/>
                    <a:lstStyle/>
                    <a:p>
                      <a:pPr algn="ctr" fontAlgn="b"/>
                      <a:endParaRPr lang="en-US" sz="1200" b="1" i="0" u="none" strike="noStrike" dirty="0">
                        <a:solidFill>
                          <a:srgbClr val="000000"/>
                        </a:solidFill>
                        <a:latin typeface="Calibri"/>
                      </a:endParaRPr>
                    </a:p>
                  </a:txBody>
                  <a:tcPr marL="5292" marR="5292" marT="5292" marB="0" anchor="b">
                    <a:lnL>
                      <a:noFill/>
                    </a:lnL>
                    <a:lnR>
                      <a:noFill/>
                    </a:lnR>
                    <a:lnT>
                      <a:noFill/>
                    </a:lnT>
                    <a:lnB>
                      <a:noFill/>
                    </a:lnB>
                  </a:tcPr>
                </a:tc>
                <a:tc hMerge="1">
                  <a:txBody>
                    <a:bodyPr/>
                    <a:lstStyle/>
                    <a:p>
                      <a:pPr algn="ctr" fontAlgn="b"/>
                      <a:endParaRPr lang="en-US" sz="1200" b="1" i="0" u="none" strike="noStrike" dirty="0">
                        <a:solidFill>
                          <a:srgbClr val="000000"/>
                        </a:solidFill>
                        <a:latin typeface="Calibri"/>
                      </a:endParaRPr>
                    </a:p>
                  </a:txBody>
                  <a:tcPr marL="5292" marR="5292" marT="5292" marB="0" anchor="b">
                    <a:lnL>
                      <a:noFill/>
                    </a:lnL>
                    <a:lnR>
                      <a:noFill/>
                    </a:lnR>
                    <a:lnT>
                      <a:noFill/>
                    </a:lnT>
                    <a:lnB>
                      <a:noFill/>
                    </a:lnB>
                  </a:tcPr>
                </a:tc>
                <a:tc hMerge="1">
                  <a:txBody>
                    <a:bodyPr/>
                    <a:lstStyle/>
                    <a:p>
                      <a:pPr algn="ctr" fontAlgn="b"/>
                      <a:endParaRPr lang="en-US" sz="1200" b="1" i="0" u="none" strike="noStrike" dirty="0">
                        <a:solidFill>
                          <a:srgbClr val="000000"/>
                        </a:solidFill>
                        <a:latin typeface="Calibri"/>
                      </a:endParaRPr>
                    </a:p>
                  </a:txBody>
                  <a:tcPr marL="5292" marR="5292" marT="5292" marB="0" anchor="b">
                    <a:lnL>
                      <a:noFill/>
                    </a:lnL>
                    <a:lnR>
                      <a:noFill/>
                    </a:lnR>
                    <a:lnT>
                      <a:noFill/>
                    </a:lnT>
                    <a:lnB>
                      <a:noFill/>
                    </a:lnB>
                  </a:tcPr>
                </a:tc>
              </a:tr>
              <a:tr h="341314">
                <a:tc>
                  <a:txBody>
                    <a:bodyPr/>
                    <a:lstStyle/>
                    <a:p>
                      <a:pPr algn="l" fontAlgn="b"/>
                      <a:r>
                        <a:rPr lang="en-US" sz="1200" b="1" i="0" u="none" strike="noStrike" dirty="0" smtClean="0">
                          <a:solidFill>
                            <a:srgbClr val="000000"/>
                          </a:solidFill>
                          <a:latin typeface="Calibri"/>
                        </a:rPr>
                        <a:t>GIA Scores </a:t>
                      </a:r>
                      <a:r>
                        <a:rPr lang="en-US" sz="1200" b="1" i="0" u="none" strike="noStrike" dirty="0">
                          <a:solidFill>
                            <a:srgbClr val="000000"/>
                          </a:solidFill>
                          <a:latin typeface="Calibri"/>
                        </a:rPr>
                        <a:t>By Center</a:t>
                      </a:r>
                    </a:p>
                  </a:txBody>
                  <a:tcPr marL="5292" marR="5292" marT="5292" marB="0" anchor="b">
                    <a:lnL>
                      <a:noFill/>
                    </a:lnL>
                    <a:lnR>
                      <a:noFill/>
                    </a:lnR>
                    <a:lnT>
                      <a:noFill/>
                    </a:lnT>
                    <a:lnB>
                      <a:noFill/>
                    </a:lnB>
                    <a:solidFill>
                      <a:schemeClr val="bg2"/>
                    </a:solidFill>
                  </a:tcPr>
                </a:tc>
                <a:tc>
                  <a:txBody>
                    <a:bodyPr/>
                    <a:lstStyle/>
                    <a:p>
                      <a:pPr algn="ctr" fontAlgn="b"/>
                      <a:r>
                        <a:rPr lang="en-US" sz="1200" b="1" i="0" u="none" strike="noStrike" dirty="0">
                          <a:solidFill>
                            <a:srgbClr val="000000"/>
                          </a:solidFill>
                          <a:latin typeface="Calibri"/>
                        </a:rPr>
                        <a:t>Age </a:t>
                      </a:r>
                      <a:r>
                        <a:rPr lang="en-US" sz="1200" b="1" i="0" u="none" strike="noStrike" dirty="0" smtClean="0">
                          <a:solidFill>
                            <a:srgbClr val="000000"/>
                          </a:solidFill>
                          <a:latin typeface="Calibri"/>
                        </a:rPr>
                        <a:t>at </a:t>
                      </a:r>
                      <a:r>
                        <a:rPr lang="en-US" sz="1200" b="1" i="0" u="none" strike="noStrike" dirty="0">
                          <a:solidFill>
                            <a:srgbClr val="000000"/>
                          </a:solidFill>
                          <a:latin typeface="Calibri"/>
                        </a:rPr>
                        <a:t>Test</a:t>
                      </a:r>
                    </a:p>
                  </a:txBody>
                  <a:tcPr marL="5292" marR="5292" marT="5292" marB="0" anchor="b">
                    <a:lnL>
                      <a:noFill/>
                    </a:lnL>
                    <a:lnR>
                      <a:noFill/>
                    </a:lnR>
                    <a:lnT>
                      <a:noFill/>
                    </a:lnT>
                    <a:lnB>
                      <a:noFill/>
                    </a:lnB>
                    <a:solidFill>
                      <a:schemeClr val="bg2"/>
                    </a:solidFill>
                  </a:tcPr>
                </a:tc>
                <a:tc>
                  <a:txBody>
                    <a:bodyPr/>
                    <a:lstStyle/>
                    <a:p>
                      <a:pPr algn="ctr" fontAlgn="b"/>
                      <a:r>
                        <a:rPr lang="en-US" sz="1200" b="1" i="0" u="none" strike="noStrike" dirty="0" err="1">
                          <a:solidFill>
                            <a:srgbClr val="000000"/>
                          </a:solidFill>
                          <a:latin typeface="Calibri"/>
                        </a:rPr>
                        <a:t>PreAge</a:t>
                      </a:r>
                      <a:r>
                        <a:rPr lang="en-US" sz="1200" b="1" i="0" u="none" strike="noStrike" dirty="0">
                          <a:solidFill>
                            <a:srgbClr val="000000"/>
                          </a:solidFill>
                          <a:latin typeface="Calibri"/>
                        </a:rPr>
                        <a:t> Equiv</a:t>
                      </a:r>
                    </a:p>
                  </a:txBody>
                  <a:tcPr marL="5292" marR="5292" marT="5292" marB="0" anchor="b">
                    <a:lnL>
                      <a:noFill/>
                    </a:lnL>
                    <a:lnR>
                      <a:noFill/>
                    </a:lnR>
                    <a:lnT>
                      <a:noFill/>
                    </a:lnT>
                    <a:lnB>
                      <a:noFill/>
                    </a:lnB>
                    <a:solidFill>
                      <a:schemeClr val="bg2"/>
                    </a:solidFill>
                  </a:tcPr>
                </a:tc>
                <a:tc>
                  <a:txBody>
                    <a:bodyPr/>
                    <a:lstStyle/>
                    <a:p>
                      <a:pPr algn="ctr" fontAlgn="b"/>
                      <a:r>
                        <a:rPr lang="en-US" sz="1200" b="1" i="0" u="none" strike="noStrike" dirty="0" err="1">
                          <a:solidFill>
                            <a:srgbClr val="000000"/>
                          </a:solidFill>
                          <a:latin typeface="Calibri"/>
                        </a:rPr>
                        <a:t>PostAge</a:t>
                      </a:r>
                      <a:r>
                        <a:rPr lang="en-US" sz="1200" b="1" i="0" u="none" strike="noStrike" dirty="0">
                          <a:solidFill>
                            <a:srgbClr val="000000"/>
                          </a:solidFill>
                          <a:latin typeface="Calibri"/>
                        </a:rPr>
                        <a:t> Equiv</a:t>
                      </a:r>
                    </a:p>
                  </a:txBody>
                  <a:tcPr marL="5292" marR="5292" marT="5292" marB="0" anchor="b">
                    <a:lnL>
                      <a:noFill/>
                    </a:lnL>
                    <a:lnR>
                      <a:noFill/>
                    </a:lnR>
                    <a:lnT>
                      <a:noFill/>
                    </a:lnT>
                    <a:lnB>
                      <a:noFill/>
                    </a:lnB>
                    <a:solidFill>
                      <a:schemeClr val="bg2"/>
                    </a:solidFill>
                  </a:tcPr>
                </a:tc>
                <a:tc>
                  <a:txBody>
                    <a:bodyPr/>
                    <a:lstStyle/>
                    <a:p>
                      <a:pPr algn="ctr" fontAlgn="b"/>
                      <a:r>
                        <a:rPr lang="en-US" sz="1200" b="1" i="0" u="none" strike="noStrike" dirty="0">
                          <a:solidFill>
                            <a:srgbClr val="000000"/>
                          </a:solidFill>
                          <a:latin typeface="Calibri"/>
                        </a:rPr>
                        <a:t>Age Gain</a:t>
                      </a:r>
                    </a:p>
                  </a:txBody>
                  <a:tcPr marL="5292" marR="5292" marT="5292" marB="0" anchor="b">
                    <a:lnL>
                      <a:noFill/>
                    </a:lnL>
                    <a:lnR>
                      <a:noFill/>
                    </a:lnR>
                    <a:lnT>
                      <a:noFill/>
                    </a:lnT>
                    <a:lnB>
                      <a:noFill/>
                    </a:lnB>
                    <a:solidFill>
                      <a:schemeClr val="bg2"/>
                    </a:solidFill>
                  </a:tcPr>
                </a:tc>
                <a:tc>
                  <a:txBody>
                    <a:bodyPr/>
                    <a:lstStyle/>
                    <a:p>
                      <a:pPr algn="ctr" fontAlgn="b"/>
                      <a:r>
                        <a:rPr lang="en-US" sz="1200" b="1" i="0" u="none" strike="noStrike" dirty="0">
                          <a:solidFill>
                            <a:srgbClr val="000000"/>
                          </a:solidFill>
                          <a:latin typeface="Calibri"/>
                        </a:rPr>
                        <a:t>Pre %tile</a:t>
                      </a:r>
                    </a:p>
                  </a:txBody>
                  <a:tcPr marL="5292" marR="5292" marT="5292" marB="0" anchor="b">
                    <a:lnL>
                      <a:noFill/>
                    </a:lnL>
                    <a:lnR>
                      <a:noFill/>
                    </a:lnR>
                    <a:lnT>
                      <a:noFill/>
                    </a:lnT>
                    <a:lnB>
                      <a:noFill/>
                    </a:lnB>
                    <a:solidFill>
                      <a:schemeClr val="bg2"/>
                    </a:solidFill>
                  </a:tcPr>
                </a:tc>
                <a:tc>
                  <a:txBody>
                    <a:bodyPr/>
                    <a:lstStyle/>
                    <a:p>
                      <a:pPr algn="ctr" fontAlgn="b"/>
                      <a:r>
                        <a:rPr lang="en-US" sz="1200" b="1" i="0" u="none" strike="noStrike" dirty="0">
                          <a:solidFill>
                            <a:srgbClr val="000000"/>
                          </a:solidFill>
                          <a:latin typeface="Calibri"/>
                        </a:rPr>
                        <a:t>Post %tile</a:t>
                      </a:r>
                    </a:p>
                  </a:txBody>
                  <a:tcPr marL="5292" marR="5292" marT="5292" marB="0" anchor="b">
                    <a:lnL>
                      <a:noFill/>
                    </a:lnL>
                    <a:lnR>
                      <a:noFill/>
                    </a:lnR>
                    <a:lnT>
                      <a:noFill/>
                    </a:lnT>
                    <a:lnB>
                      <a:noFill/>
                    </a:lnB>
                    <a:solidFill>
                      <a:schemeClr val="bg2"/>
                    </a:solidFill>
                  </a:tcPr>
                </a:tc>
                <a:tc>
                  <a:txBody>
                    <a:bodyPr/>
                    <a:lstStyle/>
                    <a:p>
                      <a:pPr algn="ctr" fontAlgn="b"/>
                      <a:r>
                        <a:rPr lang="en-US" sz="1200" b="1" i="0" u="none" strike="noStrike" dirty="0">
                          <a:solidFill>
                            <a:srgbClr val="000000"/>
                          </a:solidFill>
                          <a:latin typeface="Calibri"/>
                        </a:rPr>
                        <a:t>%tile Gain</a:t>
                      </a:r>
                    </a:p>
                  </a:txBody>
                  <a:tcPr marL="5292" marR="5292" marT="5292" marB="0" anchor="b">
                    <a:lnL>
                      <a:noFill/>
                    </a:lnL>
                    <a:lnR>
                      <a:noFill/>
                    </a:lnR>
                    <a:lnT>
                      <a:noFill/>
                    </a:lnT>
                    <a:lnB>
                      <a:noFill/>
                    </a:lnB>
                    <a:solidFill>
                      <a:schemeClr val="bg2"/>
                    </a:solidFill>
                  </a:tcPr>
                </a:tc>
                <a:tc>
                  <a:txBody>
                    <a:bodyPr/>
                    <a:lstStyle/>
                    <a:p>
                      <a:pPr algn="ctr" fontAlgn="b"/>
                      <a:r>
                        <a:rPr lang="en-US" sz="1200" b="1" i="0" u="none" strike="noStrike" dirty="0">
                          <a:solidFill>
                            <a:srgbClr val="000000"/>
                          </a:solidFill>
                          <a:latin typeface="Calibri"/>
                        </a:rPr>
                        <a:t>Pre </a:t>
                      </a:r>
                      <a:r>
                        <a:rPr lang="en-US" sz="1200" b="1" i="0" u="none" strike="noStrike" dirty="0" err="1">
                          <a:solidFill>
                            <a:srgbClr val="000000"/>
                          </a:solidFill>
                          <a:latin typeface="Calibri"/>
                        </a:rPr>
                        <a:t>SScore</a:t>
                      </a:r>
                      <a:endParaRPr lang="en-US" sz="1200" b="1" i="0" u="none" strike="noStrike" dirty="0">
                        <a:solidFill>
                          <a:srgbClr val="000000"/>
                        </a:solidFill>
                        <a:latin typeface="Calibri"/>
                      </a:endParaRPr>
                    </a:p>
                  </a:txBody>
                  <a:tcPr marL="5292" marR="5292" marT="5292" marB="0" anchor="b">
                    <a:lnL>
                      <a:noFill/>
                    </a:lnL>
                    <a:lnR>
                      <a:noFill/>
                    </a:lnR>
                    <a:lnT>
                      <a:noFill/>
                    </a:lnT>
                    <a:lnB>
                      <a:noFill/>
                    </a:lnB>
                    <a:solidFill>
                      <a:schemeClr val="bg2"/>
                    </a:solidFill>
                  </a:tcPr>
                </a:tc>
                <a:tc>
                  <a:txBody>
                    <a:bodyPr/>
                    <a:lstStyle/>
                    <a:p>
                      <a:pPr algn="ctr" fontAlgn="b"/>
                      <a:r>
                        <a:rPr lang="en-US" sz="1200" b="1" i="0" u="none" strike="noStrike" dirty="0">
                          <a:solidFill>
                            <a:srgbClr val="000000"/>
                          </a:solidFill>
                          <a:latin typeface="Calibri"/>
                        </a:rPr>
                        <a:t>Post </a:t>
                      </a:r>
                      <a:r>
                        <a:rPr lang="en-US" sz="1200" b="1" i="0" u="none" strike="noStrike" dirty="0" err="1">
                          <a:solidFill>
                            <a:srgbClr val="000000"/>
                          </a:solidFill>
                          <a:latin typeface="Calibri"/>
                        </a:rPr>
                        <a:t>SScore</a:t>
                      </a:r>
                      <a:endParaRPr lang="en-US" sz="1200" b="1" i="0" u="none" strike="noStrike" dirty="0">
                        <a:solidFill>
                          <a:srgbClr val="000000"/>
                        </a:solidFill>
                        <a:latin typeface="Calibri"/>
                      </a:endParaRPr>
                    </a:p>
                  </a:txBody>
                  <a:tcPr marL="5292" marR="5292" marT="5292" marB="0" anchor="b">
                    <a:lnL>
                      <a:noFill/>
                    </a:lnL>
                    <a:lnR>
                      <a:noFill/>
                    </a:lnR>
                    <a:lnT>
                      <a:noFill/>
                    </a:lnT>
                    <a:lnB>
                      <a:noFill/>
                    </a:lnB>
                    <a:solidFill>
                      <a:schemeClr val="bg2"/>
                    </a:solidFill>
                  </a:tcPr>
                </a:tc>
                <a:tc>
                  <a:txBody>
                    <a:bodyPr/>
                    <a:lstStyle/>
                    <a:p>
                      <a:pPr algn="ctr" fontAlgn="b"/>
                      <a:r>
                        <a:rPr lang="en-US" sz="1200" b="1" i="0" u="none" strike="noStrike" dirty="0">
                          <a:solidFill>
                            <a:srgbClr val="000000"/>
                          </a:solidFill>
                          <a:latin typeface="Calibri"/>
                        </a:rPr>
                        <a:t>SS Gain</a:t>
                      </a:r>
                    </a:p>
                  </a:txBody>
                  <a:tcPr marL="5292" marR="5292" marT="5292" marB="0" anchor="b">
                    <a:lnL>
                      <a:noFill/>
                    </a:lnL>
                    <a:lnR>
                      <a:noFill/>
                    </a:lnR>
                    <a:lnT>
                      <a:noFill/>
                    </a:lnT>
                    <a:lnB>
                      <a:noFill/>
                    </a:lnB>
                    <a:solidFill>
                      <a:schemeClr val="bg2"/>
                    </a:solidFill>
                  </a:tcPr>
                </a:tc>
              </a:tr>
              <a:tr h="158750">
                <a:tc>
                  <a:txBody>
                    <a:bodyPr/>
                    <a:lstStyle/>
                    <a:p>
                      <a:pPr algn="l" fontAlgn="b"/>
                      <a:r>
                        <a:rPr lang="en-US" sz="1100" b="1" i="0" u="none" strike="noStrike" dirty="0">
                          <a:solidFill>
                            <a:srgbClr val="000000"/>
                          </a:solidFill>
                          <a:latin typeface="Calibri"/>
                        </a:rPr>
                        <a:t>Newport Beach</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11.0</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10.8</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15.8</a:t>
                      </a:r>
                    </a:p>
                  </a:txBody>
                  <a:tcPr marL="5292" marR="5292" marT="5292"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5.0</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dirty="0">
                          <a:solidFill>
                            <a:srgbClr val="000000"/>
                          </a:solidFill>
                          <a:latin typeface="Calibri"/>
                        </a:rPr>
                        <a:t>52</a:t>
                      </a:r>
                    </a:p>
                  </a:txBody>
                  <a:tcPr marL="5292" marR="5292" marT="5292"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81</a:t>
                      </a:r>
                    </a:p>
                  </a:txBody>
                  <a:tcPr marL="5292" marR="5292" marT="5292"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29</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dirty="0">
                          <a:solidFill>
                            <a:srgbClr val="000000"/>
                          </a:solidFill>
                          <a:latin typeface="Calibri"/>
                        </a:rPr>
                        <a:t>100</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120</a:t>
                      </a:r>
                    </a:p>
                  </a:txBody>
                  <a:tcPr marL="5292" marR="5292" marT="5292"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20.0</a:t>
                      </a:r>
                    </a:p>
                  </a:txBody>
                  <a:tcPr marL="5292" marR="5292" marT="5292" marB="0" anchor="b">
                    <a:lnL>
                      <a:noFill/>
                    </a:lnL>
                    <a:lnR>
                      <a:noFill/>
                    </a:lnR>
                    <a:lnT>
                      <a:noFill/>
                    </a:lnT>
                    <a:lnB>
                      <a:noFill/>
                    </a:lnB>
                    <a:solidFill>
                      <a:srgbClr val="F2DDDC"/>
                    </a:solidFill>
                  </a:tcPr>
                </a:tc>
              </a:tr>
              <a:tr h="158750">
                <a:tc>
                  <a:txBody>
                    <a:bodyPr/>
                    <a:lstStyle/>
                    <a:p>
                      <a:pPr algn="l" fontAlgn="b"/>
                      <a:r>
                        <a:rPr lang="en-US" sz="1100" b="1" i="0" u="none" strike="noStrike">
                          <a:solidFill>
                            <a:srgbClr val="000000"/>
                          </a:solidFill>
                          <a:latin typeface="Calibri"/>
                        </a:rPr>
                        <a:t>Melbourne</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11.0</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10.2</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14.1</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3.9</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40</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70</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29</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92</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111</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19.0</a:t>
                      </a:r>
                    </a:p>
                  </a:txBody>
                  <a:tcPr marL="5292" marR="5292" marT="5292" marB="0" anchor="b">
                    <a:lnL>
                      <a:noFill/>
                    </a:lnL>
                    <a:lnR>
                      <a:noFill/>
                    </a:lnR>
                    <a:lnT>
                      <a:noFill/>
                    </a:lnT>
                    <a:lnB>
                      <a:noFill/>
                    </a:lnB>
                    <a:solidFill>
                      <a:srgbClr val="F2DDDC"/>
                    </a:solidFill>
                  </a:tcPr>
                </a:tc>
              </a:tr>
              <a:tr h="158750">
                <a:tc>
                  <a:txBody>
                    <a:bodyPr/>
                    <a:lstStyle/>
                    <a:p>
                      <a:pPr algn="l" fontAlgn="b"/>
                      <a:r>
                        <a:rPr lang="en-US" sz="1100" b="1" i="0" u="none" strike="noStrike">
                          <a:solidFill>
                            <a:srgbClr val="000000"/>
                          </a:solidFill>
                          <a:latin typeface="Calibri"/>
                        </a:rPr>
                        <a:t>Colorado Springs South</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12.2</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8.9</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15.8</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6.9</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24</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62</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38</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88</a:t>
                      </a:r>
                    </a:p>
                  </a:txBody>
                  <a:tcPr marL="5292" marR="5292" marT="5292"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107</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18.5</a:t>
                      </a:r>
                    </a:p>
                  </a:txBody>
                  <a:tcPr marL="5292" marR="5292" marT="5292" marB="0" anchor="b">
                    <a:lnL>
                      <a:noFill/>
                    </a:lnL>
                    <a:lnR>
                      <a:noFill/>
                    </a:lnR>
                    <a:lnT>
                      <a:noFill/>
                    </a:lnT>
                    <a:lnB>
                      <a:noFill/>
                    </a:lnB>
                    <a:solidFill>
                      <a:srgbClr val="F2DDDC"/>
                    </a:solidFill>
                  </a:tcPr>
                </a:tc>
              </a:tr>
              <a:tr h="158750">
                <a:tc>
                  <a:txBody>
                    <a:bodyPr/>
                    <a:lstStyle/>
                    <a:p>
                      <a:pPr algn="l" fontAlgn="b"/>
                      <a:r>
                        <a:rPr lang="en-US" sz="1100" b="1" i="0" u="none" strike="noStrike">
                          <a:solidFill>
                            <a:srgbClr val="000000"/>
                          </a:solidFill>
                          <a:latin typeface="Calibri"/>
                        </a:rPr>
                        <a:t>Yorba Linda</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11.0</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10.3</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14.8</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4.5</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40</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74</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34</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96</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114</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18.1</a:t>
                      </a:r>
                    </a:p>
                  </a:txBody>
                  <a:tcPr marL="5292" marR="5292" marT="5292" marB="0" anchor="b">
                    <a:lnL>
                      <a:noFill/>
                    </a:lnL>
                    <a:lnR>
                      <a:noFill/>
                    </a:lnR>
                    <a:lnT>
                      <a:noFill/>
                    </a:lnT>
                    <a:lnB>
                      <a:noFill/>
                    </a:lnB>
                    <a:solidFill>
                      <a:srgbClr val="F2DDDC"/>
                    </a:solidFill>
                  </a:tcPr>
                </a:tc>
              </a:tr>
              <a:tr h="158750">
                <a:tc>
                  <a:txBody>
                    <a:bodyPr/>
                    <a:lstStyle/>
                    <a:p>
                      <a:pPr algn="l" fontAlgn="b"/>
                      <a:r>
                        <a:rPr lang="en-US" sz="1100" b="1" i="0" u="none" strike="noStrike" dirty="0">
                          <a:solidFill>
                            <a:srgbClr val="000000"/>
                          </a:solidFill>
                          <a:latin typeface="Calibri"/>
                        </a:rPr>
                        <a:t>Newtown</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12.5</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10.6</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15.8</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5.2</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33</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70</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37</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93</a:t>
                      </a:r>
                    </a:p>
                  </a:txBody>
                  <a:tcPr marL="5292" marR="5292" marT="5292"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111</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18.1</a:t>
                      </a:r>
                    </a:p>
                  </a:txBody>
                  <a:tcPr marL="5292" marR="5292" marT="5292" marB="0" anchor="b">
                    <a:lnL>
                      <a:noFill/>
                    </a:lnL>
                    <a:lnR>
                      <a:noFill/>
                    </a:lnR>
                    <a:lnT>
                      <a:noFill/>
                    </a:lnT>
                    <a:lnB>
                      <a:noFill/>
                    </a:lnB>
                    <a:solidFill>
                      <a:srgbClr val="F2DDDC"/>
                    </a:solidFill>
                  </a:tcPr>
                </a:tc>
              </a:tr>
              <a:tr h="158750">
                <a:tc>
                  <a:txBody>
                    <a:bodyPr/>
                    <a:lstStyle/>
                    <a:p>
                      <a:pPr algn="l" fontAlgn="b"/>
                      <a:r>
                        <a:rPr lang="en-US" sz="1100" b="1" i="0" u="none" strike="noStrike">
                          <a:solidFill>
                            <a:srgbClr val="000000"/>
                          </a:solidFill>
                          <a:latin typeface="Calibri"/>
                        </a:rPr>
                        <a:t>Colorado Springs North</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14.5</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11.9</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16.7</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4.8</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47</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82</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35</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99</a:t>
                      </a:r>
                    </a:p>
                  </a:txBody>
                  <a:tcPr marL="5292" marR="5292" marT="5292"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116</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16.7</a:t>
                      </a:r>
                    </a:p>
                  </a:txBody>
                  <a:tcPr marL="5292" marR="5292" marT="5292" marB="0" anchor="b">
                    <a:lnL>
                      <a:noFill/>
                    </a:lnL>
                    <a:lnR>
                      <a:noFill/>
                    </a:lnR>
                    <a:lnT>
                      <a:noFill/>
                    </a:lnT>
                    <a:lnB>
                      <a:noFill/>
                    </a:lnB>
                    <a:solidFill>
                      <a:srgbClr val="F2DDDC"/>
                    </a:solidFill>
                  </a:tcPr>
                </a:tc>
              </a:tr>
              <a:tr h="158750">
                <a:tc>
                  <a:txBody>
                    <a:bodyPr/>
                    <a:lstStyle/>
                    <a:p>
                      <a:pPr algn="l" fontAlgn="b"/>
                      <a:r>
                        <a:rPr lang="en-US" sz="1100" b="1" i="0" u="none" strike="noStrike">
                          <a:solidFill>
                            <a:srgbClr val="000000"/>
                          </a:solidFill>
                          <a:latin typeface="Calibri"/>
                        </a:rPr>
                        <a:t>San Antonio Northwest</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11.7</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11.1</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15.4</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4.3</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45</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76</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32</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97</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114</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16.7</a:t>
                      </a:r>
                    </a:p>
                  </a:txBody>
                  <a:tcPr marL="5292" marR="5292" marT="5292" marB="0" anchor="b">
                    <a:lnL>
                      <a:noFill/>
                    </a:lnL>
                    <a:lnR>
                      <a:noFill/>
                    </a:lnR>
                    <a:lnT>
                      <a:noFill/>
                    </a:lnT>
                    <a:lnB>
                      <a:noFill/>
                    </a:lnB>
                    <a:solidFill>
                      <a:srgbClr val="F2DDDC"/>
                    </a:solidFill>
                  </a:tcPr>
                </a:tc>
              </a:tr>
              <a:tr h="158750">
                <a:tc>
                  <a:txBody>
                    <a:bodyPr/>
                    <a:lstStyle/>
                    <a:p>
                      <a:pPr algn="l" fontAlgn="b"/>
                      <a:r>
                        <a:rPr lang="en-US" sz="1100" b="1" i="0" u="none" strike="noStrike">
                          <a:solidFill>
                            <a:srgbClr val="000000"/>
                          </a:solidFill>
                          <a:latin typeface="Calibri"/>
                        </a:rPr>
                        <a:t>Madison West</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12.2</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11.0</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15.3</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4.3</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36</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68</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32</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93</a:t>
                      </a:r>
                    </a:p>
                  </a:txBody>
                  <a:tcPr marL="5292" marR="5292" marT="5292"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109</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16.7</a:t>
                      </a:r>
                    </a:p>
                  </a:txBody>
                  <a:tcPr marL="5292" marR="5292" marT="5292" marB="0" anchor="b">
                    <a:lnL>
                      <a:noFill/>
                    </a:lnL>
                    <a:lnR>
                      <a:noFill/>
                    </a:lnR>
                    <a:lnT>
                      <a:noFill/>
                    </a:lnT>
                    <a:lnB>
                      <a:noFill/>
                    </a:lnB>
                    <a:solidFill>
                      <a:srgbClr val="F2DDDC"/>
                    </a:solidFill>
                  </a:tcPr>
                </a:tc>
              </a:tr>
              <a:tr h="158750">
                <a:tc>
                  <a:txBody>
                    <a:bodyPr/>
                    <a:lstStyle/>
                    <a:p>
                      <a:pPr algn="l" fontAlgn="b"/>
                      <a:r>
                        <a:rPr lang="en-US" sz="1100" b="1" i="0" u="none" strike="noStrike">
                          <a:solidFill>
                            <a:srgbClr val="000000"/>
                          </a:solidFill>
                          <a:latin typeface="Calibri"/>
                        </a:rPr>
                        <a:t>Plano</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10.7</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10.7</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14.8</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4.1</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49</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79</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29</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99</a:t>
                      </a:r>
                    </a:p>
                  </a:txBody>
                  <a:tcPr marL="5292" marR="5292" marT="5292"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115</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16.1</a:t>
                      </a:r>
                    </a:p>
                  </a:txBody>
                  <a:tcPr marL="5292" marR="5292" marT="5292" marB="0" anchor="b">
                    <a:lnL>
                      <a:noFill/>
                    </a:lnL>
                    <a:lnR>
                      <a:noFill/>
                    </a:lnR>
                    <a:lnT>
                      <a:noFill/>
                    </a:lnT>
                    <a:lnB>
                      <a:noFill/>
                    </a:lnB>
                    <a:solidFill>
                      <a:srgbClr val="F2DDDC"/>
                    </a:solidFill>
                  </a:tcPr>
                </a:tc>
              </a:tr>
              <a:tr h="158750">
                <a:tc>
                  <a:txBody>
                    <a:bodyPr/>
                    <a:lstStyle/>
                    <a:p>
                      <a:pPr algn="l" fontAlgn="b"/>
                      <a:r>
                        <a:rPr lang="en-US" sz="1100" b="1" i="0" u="none" strike="noStrike">
                          <a:solidFill>
                            <a:srgbClr val="000000"/>
                          </a:solidFill>
                          <a:latin typeface="Calibri"/>
                        </a:rPr>
                        <a:t>Appleton</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11.9</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11.3</a:t>
                      </a:r>
                    </a:p>
                  </a:txBody>
                  <a:tcPr marL="5292" marR="5292" marT="5292"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15.2</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3.9</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46</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77</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31</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98</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114</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15.8</a:t>
                      </a:r>
                    </a:p>
                  </a:txBody>
                  <a:tcPr marL="5292" marR="5292" marT="5292" marB="0" anchor="b">
                    <a:lnL>
                      <a:noFill/>
                    </a:lnL>
                    <a:lnR>
                      <a:noFill/>
                    </a:lnR>
                    <a:lnT>
                      <a:noFill/>
                    </a:lnT>
                    <a:lnB>
                      <a:noFill/>
                    </a:lnB>
                    <a:solidFill>
                      <a:srgbClr val="F2DDDC"/>
                    </a:solidFill>
                  </a:tcPr>
                </a:tc>
              </a:tr>
              <a:tr h="158750">
                <a:tc>
                  <a:txBody>
                    <a:bodyPr/>
                    <a:lstStyle/>
                    <a:p>
                      <a:pPr algn="l" fontAlgn="b"/>
                      <a:r>
                        <a:rPr lang="en-US" sz="1100" b="1" i="0" u="none" strike="noStrike">
                          <a:solidFill>
                            <a:srgbClr val="000000"/>
                          </a:solidFill>
                          <a:latin typeface="Calibri"/>
                        </a:rPr>
                        <a:t>Little Rock</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11.7</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10.7</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15.0</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4.4</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39</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66</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27</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93</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108</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15.5</a:t>
                      </a:r>
                    </a:p>
                  </a:txBody>
                  <a:tcPr marL="5292" marR="5292" marT="5292" marB="0" anchor="b">
                    <a:lnL>
                      <a:noFill/>
                    </a:lnL>
                    <a:lnR>
                      <a:noFill/>
                    </a:lnR>
                    <a:lnT>
                      <a:noFill/>
                    </a:lnT>
                    <a:lnB>
                      <a:noFill/>
                    </a:lnB>
                    <a:solidFill>
                      <a:srgbClr val="F2DDDC"/>
                    </a:solidFill>
                  </a:tcPr>
                </a:tc>
              </a:tr>
              <a:tr h="158750">
                <a:tc>
                  <a:txBody>
                    <a:bodyPr/>
                    <a:lstStyle/>
                    <a:p>
                      <a:pPr algn="l" fontAlgn="b"/>
                      <a:r>
                        <a:rPr lang="en-US" sz="1100" b="1" i="0" u="none" strike="noStrike">
                          <a:solidFill>
                            <a:srgbClr val="000000"/>
                          </a:solidFill>
                          <a:latin typeface="Calibri"/>
                        </a:rPr>
                        <a:t>Lexington South</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11.8</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12.6</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16.8</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4.2</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57</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78</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21</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103</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118</a:t>
                      </a:r>
                    </a:p>
                  </a:txBody>
                  <a:tcPr marL="5292" marR="5292" marT="5292"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15.4</a:t>
                      </a:r>
                    </a:p>
                  </a:txBody>
                  <a:tcPr marL="5292" marR="5292" marT="5292" marB="0" anchor="b">
                    <a:lnL>
                      <a:noFill/>
                    </a:lnL>
                    <a:lnR>
                      <a:noFill/>
                    </a:lnR>
                    <a:lnT>
                      <a:noFill/>
                    </a:lnT>
                    <a:lnB>
                      <a:noFill/>
                    </a:lnB>
                    <a:solidFill>
                      <a:srgbClr val="F2DDDC"/>
                    </a:solidFill>
                  </a:tcPr>
                </a:tc>
              </a:tr>
              <a:tr h="158750">
                <a:tc>
                  <a:txBody>
                    <a:bodyPr/>
                    <a:lstStyle/>
                    <a:p>
                      <a:pPr algn="l" fontAlgn="b"/>
                      <a:r>
                        <a:rPr lang="en-US" sz="1100" b="1" i="0" u="none" strike="noStrike" dirty="0">
                          <a:solidFill>
                            <a:srgbClr val="000000"/>
                          </a:solidFill>
                          <a:latin typeface="Calibri"/>
                        </a:rPr>
                        <a:t>Green Bay</a:t>
                      </a:r>
                    </a:p>
                  </a:txBody>
                  <a:tcPr marL="5292" marR="5292" marT="5292"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12.4</a:t>
                      </a:r>
                    </a:p>
                  </a:txBody>
                  <a:tcPr marL="5292" marR="5292" marT="5292"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10.8</a:t>
                      </a:r>
                    </a:p>
                  </a:txBody>
                  <a:tcPr marL="5292" marR="5292" marT="5292"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14.4</a:t>
                      </a:r>
                    </a:p>
                  </a:txBody>
                  <a:tcPr marL="5292" marR="5292" marT="5292"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3.6</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dirty="0">
                          <a:solidFill>
                            <a:srgbClr val="000000"/>
                          </a:solidFill>
                          <a:latin typeface="Calibri"/>
                        </a:rPr>
                        <a:t>40</a:t>
                      </a:r>
                    </a:p>
                  </a:txBody>
                  <a:tcPr marL="5292" marR="5292" marT="5292"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71</a:t>
                      </a:r>
                    </a:p>
                  </a:txBody>
                  <a:tcPr marL="5292" marR="5292" marT="5292"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31</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dirty="0">
                          <a:solidFill>
                            <a:srgbClr val="000000"/>
                          </a:solidFill>
                          <a:latin typeface="Calibri"/>
                        </a:rPr>
                        <a:t>95</a:t>
                      </a:r>
                    </a:p>
                  </a:txBody>
                  <a:tcPr marL="5292" marR="5292" marT="5292"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110</a:t>
                      </a:r>
                    </a:p>
                  </a:txBody>
                  <a:tcPr marL="5292" marR="5292" marT="5292"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14.7</a:t>
                      </a:r>
                    </a:p>
                  </a:txBody>
                  <a:tcPr marL="5292" marR="5292" marT="5292" marB="0" anchor="b">
                    <a:lnL>
                      <a:noFill/>
                    </a:lnL>
                    <a:lnR>
                      <a:noFill/>
                    </a:lnR>
                    <a:lnT>
                      <a:noFill/>
                    </a:lnT>
                    <a:lnB>
                      <a:noFill/>
                    </a:lnB>
                    <a:solidFill>
                      <a:srgbClr val="F2DDDC"/>
                    </a:solidFill>
                  </a:tcPr>
                </a:tc>
              </a:tr>
              <a:tr h="158750">
                <a:tc>
                  <a:txBody>
                    <a:bodyPr/>
                    <a:lstStyle/>
                    <a:p>
                      <a:pPr algn="l" fontAlgn="b"/>
                      <a:r>
                        <a:rPr lang="en-US" sz="1100" b="1" i="0" u="none" strike="noStrike">
                          <a:solidFill>
                            <a:srgbClr val="000000"/>
                          </a:solidFill>
                          <a:latin typeface="Calibri"/>
                        </a:rPr>
                        <a:t>Lake Mary</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10.8</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10.1</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13.2</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3.1</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42</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70</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28</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96</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110</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14.3</a:t>
                      </a:r>
                    </a:p>
                  </a:txBody>
                  <a:tcPr marL="5292" marR="5292" marT="5292" marB="0" anchor="b">
                    <a:lnL>
                      <a:noFill/>
                    </a:lnL>
                    <a:lnR>
                      <a:noFill/>
                    </a:lnR>
                    <a:lnT>
                      <a:noFill/>
                    </a:lnT>
                    <a:lnB>
                      <a:noFill/>
                    </a:lnB>
                    <a:solidFill>
                      <a:srgbClr val="F2DDDC"/>
                    </a:solidFill>
                  </a:tcPr>
                </a:tc>
              </a:tr>
              <a:tr h="158750">
                <a:tc>
                  <a:txBody>
                    <a:bodyPr/>
                    <a:lstStyle/>
                    <a:p>
                      <a:pPr algn="l" fontAlgn="b"/>
                      <a:r>
                        <a:rPr lang="en-US" sz="1100" b="1" i="0" u="none" strike="noStrike">
                          <a:solidFill>
                            <a:srgbClr val="000000"/>
                          </a:solidFill>
                          <a:latin typeface="Calibri"/>
                        </a:rPr>
                        <a:t>Brentwood</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13.6</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10.5</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14.4</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3.8</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35</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61</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26</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92</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106</a:t>
                      </a:r>
                    </a:p>
                  </a:txBody>
                  <a:tcPr marL="5292" marR="5292" marT="5292"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13.3</a:t>
                      </a:r>
                    </a:p>
                  </a:txBody>
                  <a:tcPr marL="5292" marR="5292" marT="5292" marB="0" anchor="b">
                    <a:lnL>
                      <a:noFill/>
                    </a:lnL>
                    <a:lnR>
                      <a:noFill/>
                    </a:lnR>
                    <a:lnT>
                      <a:noFill/>
                    </a:lnT>
                    <a:lnB>
                      <a:noFill/>
                    </a:lnB>
                    <a:solidFill>
                      <a:srgbClr val="F2DDDC"/>
                    </a:solidFill>
                  </a:tcPr>
                </a:tc>
              </a:tr>
              <a:tr h="158750">
                <a:tc>
                  <a:txBody>
                    <a:bodyPr/>
                    <a:lstStyle/>
                    <a:p>
                      <a:pPr algn="l" fontAlgn="b"/>
                      <a:r>
                        <a:rPr lang="en-US" sz="1100" b="1" i="0" u="none" strike="noStrike">
                          <a:solidFill>
                            <a:srgbClr val="000000"/>
                          </a:solidFill>
                          <a:latin typeface="Calibri"/>
                        </a:rPr>
                        <a:t>Daytona Beach</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8.9</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8.9</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11.9</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3.0</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59</a:t>
                      </a:r>
                    </a:p>
                  </a:txBody>
                  <a:tcPr marL="5292" marR="5292" marT="5292"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79</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20</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104</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118</a:t>
                      </a:r>
                    </a:p>
                  </a:txBody>
                  <a:tcPr marL="5292" marR="5292" marT="5292"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13.1</a:t>
                      </a:r>
                    </a:p>
                  </a:txBody>
                  <a:tcPr marL="5292" marR="5292" marT="5292" marB="0" anchor="b">
                    <a:lnL>
                      <a:noFill/>
                    </a:lnL>
                    <a:lnR>
                      <a:noFill/>
                    </a:lnR>
                    <a:lnT>
                      <a:noFill/>
                    </a:lnT>
                    <a:lnB>
                      <a:noFill/>
                    </a:lnB>
                    <a:solidFill>
                      <a:srgbClr val="F2DDDC"/>
                    </a:solidFill>
                  </a:tcPr>
                </a:tc>
              </a:tr>
              <a:tr h="158750">
                <a:tc>
                  <a:txBody>
                    <a:bodyPr/>
                    <a:lstStyle/>
                    <a:p>
                      <a:pPr algn="l" fontAlgn="b"/>
                      <a:r>
                        <a:rPr lang="en-US" sz="1100" b="1" i="0" u="none" strike="noStrike">
                          <a:solidFill>
                            <a:srgbClr val="000000"/>
                          </a:solidFill>
                          <a:latin typeface="Calibri"/>
                        </a:rPr>
                        <a:t>Cary</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11.8</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11.1</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14.1</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3.0</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46</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70</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24</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97</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110</a:t>
                      </a:r>
                    </a:p>
                  </a:txBody>
                  <a:tcPr marL="5292" marR="5292" marT="5292"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12.9</a:t>
                      </a:r>
                    </a:p>
                  </a:txBody>
                  <a:tcPr marL="5292" marR="5292" marT="5292" marB="0" anchor="b">
                    <a:lnL>
                      <a:noFill/>
                    </a:lnL>
                    <a:lnR>
                      <a:noFill/>
                    </a:lnR>
                    <a:lnT>
                      <a:noFill/>
                    </a:lnT>
                    <a:lnB>
                      <a:noFill/>
                    </a:lnB>
                    <a:solidFill>
                      <a:srgbClr val="F2DDDC"/>
                    </a:solidFill>
                  </a:tcPr>
                </a:tc>
              </a:tr>
              <a:tr h="158750">
                <a:tc>
                  <a:txBody>
                    <a:bodyPr/>
                    <a:lstStyle/>
                    <a:p>
                      <a:pPr algn="l" fontAlgn="b"/>
                      <a:r>
                        <a:rPr lang="en-US" sz="1100" b="1" i="0" u="none" strike="noStrike">
                          <a:solidFill>
                            <a:srgbClr val="000000"/>
                          </a:solidFill>
                          <a:latin typeface="Calibri"/>
                        </a:rPr>
                        <a:t>Lincoln</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13.6</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11.4</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14.6</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3.2</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37</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60</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23</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92</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105</a:t>
                      </a:r>
                    </a:p>
                  </a:txBody>
                  <a:tcPr marL="5292" marR="5292" marT="5292"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12.6</a:t>
                      </a:r>
                    </a:p>
                  </a:txBody>
                  <a:tcPr marL="5292" marR="5292" marT="5292" marB="0" anchor="b">
                    <a:lnL>
                      <a:noFill/>
                    </a:lnL>
                    <a:lnR>
                      <a:noFill/>
                    </a:lnR>
                    <a:lnT>
                      <a:noFill/>
                    </a:lnT>
                    <a:lnB>
                      <a:noFill/>
                    </a:lnB>
                    <a:solidFill>
                      <a:srgbClr val="F2DDDC"/>
                    </a:solidFill>
                  </a:tcPr>
                </a:tc>
              </a:tr>
              <a:tr h="158750">
                <a:tc>
                  <a:txBody>
                    <a:bodyPr/>
                    <a:lstStyle/>
                    <a:p>
                      <a:pPr algn="l" fontAlgn="b"/>
                      <a:r>
                        <a:rPr lang="en-US" sz="1100" b="1" i="0" u="none" strike="noStrike" dirty="0">
                          <a:solidFill>
                            <a:srgbClr val="000000"/>
                          </a:solidFill>
                          <a:latin typeface="Calibri"/>
                        </a:rPr>
                        <a:t>Greenville</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11.4</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10.4</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13.4</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3.0</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41</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66</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25</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96</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108</a:t>
                      </a:r>
                    </a:p>
                  </a:txBody>
                  <a:tcPr marL="5292" marR="5292" marT="5292"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12.3</a:t>
                      </a:r>
                    </a:p>
                  </a:txBody>
                  <a:tcPr marL="5292" marR="5292" marT="5292" marB="0" anchor="b">
                    <a:lnL>
                      <a:noFill/>
                    </a:lnL>
                    <a:lnR>
                      <a:noFill/>
                    </a:lnR>
                    <a:lnT>
                      <a:noFill/>
                    </a:lnT>
                    <a:lnB>
                      <a:noFill/>
                    </a:lnB>
                    <a:solidFill>
                      <a:srgbClr val="F2DDDC"/>
                    </a:solidFill>
                  </a:tcPr>
                </a:tc>
              </a:tr>
              <a:tr h="158750">
                <a:tc>
                  <a:txBody>
                    <a:bodyPr/>
                    <a:lstStyle/>
                    <a:p>
                      <a:pPr algn="l" fontAlgn="b"/>
                      <a:r>
                        <a:rPr lang="en-US" sz="1100" b="0" i="0" u="none" strike="noStrike" dirty="0" smtClean="0">
                          <a:solidFill>
                            <a:srgbClr val="000000"/>
                          </a:solidFill>
                          <a:latin typeface="Calibri"/>
                        </a:rPr>
                        <a:t>******</a:t>
                      </a:r>
                      <a:endParaRPr lang="en-US" sz="1100" b="0" i="0" u="none" strike="noStrike" dirty="0">
                        <a:solidFill>
                          <a:srgbClr val="000000"/>
                        </a:solidFill>
                        <a:latin typeface="Calibri"/>
                      </a:endParaRP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12.1</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10.0</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12.7</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2.7</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38</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60</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22</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94</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105</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11.7</a:t>
                      </a:r>
                    </a:p>
                  </a:txBody>
                  <a:tcPr marL="5292" marR="5292" marT="5292" marB="0" anchor="b">
                    <a:lnL>
                      <a:noFill/>
                    </a:lnL>
                    <a:lnR>
                      <a:noFill/>
                    </a:lnR>
                    <a:lnT>
                      <a:noFill/>
                    </a:lnT>
                    <a:lnB>
                      <a:noFill/>
                    </a:lnB>
                    <a:solidFill>
                      <a:srgbClr val="F2DDDC"/>
                    </a:solidFill>
                  </a:tcPr>
                </a:tc>
              </a:tr>
              <a:tr h="158750">
                <a:tc>
                  <a:txBody>
                    <a:bodyPr/>
                    <a:lstStyle/>
                    <a:p>
                      <a:pPr algn="l" fontAlgn="b"/>
                      <a:r>
                        <a:rPr lang="en-US" sz="1100" b="0" i="0" u="none" strike="noStrike" dirty="0" smtClean="0">
                          <a:solidFill>
                            <a:srgbClr val="000000"/>
                          </a:solidFill>
                          <a:latin typeface="+mn-lt"/>
                        </a:rPr>
                        <a:t>******</a:t>
                      </a:r>
                      <a:endParaRPr lang="en-US" sz="1100" b="0" i="0" u="none" strike="noStrike" dirty="0">
                        <a:solidFill>
                          <a:srgbClr val="000000"/>
                        </a:solidFill>
                        <a:latin typeface="+mn-lt"/>
                      </a:endParaRP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11.9</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11.0</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14.0</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3.0</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49</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70</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21</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100</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111</a:t>
                      </a:r>
                    </a:p>
                  </a:txBody>
                  <a:tcPr marL="5292" marR="5292" marT="5292"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11.6</a:t>
                      </a:r>
                    </a:p>
                  </a:txBody>
                  <a:tcPr marL="5292" marR="5292" marT="5292" marB="0" anchor="b">
                    <a:lnL>
                      <a:noFill/>
                    </a:lnL>
                    <a:lnR>
                      <a:noFill/>
                    </a:lnR>
                    <a:lnT>
                      <a:noFill/>
                    </a:lnT>
                    <a:lnB>
                      <a:noFill/>
                    </a:lnB>
                    <a:solidFill>
                      <a:srgbClr val="F2DDDC"/>
                    </a:solidFill>
                  </a:tcPr>
                </a:tc>
              </a:tr>
              <a:tr h="158750">
                <a:tc>
                  <a:txBody>
                    <a:bodyPr/>
                    <a:lstStyle/>
                    <a:p>
                      <a:pPr algn="l" fontAlgn="b"/>
                      <a:r>
                        <a:rPr lang="en-US" sz="1100" b="0" i="0" u="none" strike="noStrike" dirty="0">
                          <a:solidFill>
                            <a:srgbClr val="000000"/>
                          </a:solidFill>
                          <a:latin typeface="Calibri"/>
                        </a:rPr>
                        <a:t>******</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11.1</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10.3</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12.6</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2.4</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38</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59</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21</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95</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105</a:t>
                      </a:r>
                    </a:p>
                  </a:txBody>
                  <a:tcPr marL="5292" marR="5292" marT="5292"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10.1</a:t>
                      </a:r>
                    </a:p>
                  </a:txBody>
                  <a:tcPr marL="5292" marR="5292" marT="5292" marB="0" anchor="b">
                    <a:lnL>
                      <a:noFill/>
                    </a:lnL>
                    <a:lnR>
                      <a:noFill/>
                    </a:lnR>
                    <a:lnT>
                      <a:noFill/>
                    </a:lnT>
                    <a:lnB>
                      <a:noFill/>
                    </a:lnB>
                    <a:solidFill>
                      <a:srgbClr val="F2DDDC"/>
                    </a:solidFill>
                  </a:tcPr>
                </a:tc>
              </a:tr>
              <a:tr h="158750">
                <a:tc>
                  <a:txBody>
                    <a:bodyPr/>
                    <a:lstStyle/>
                    <a:p>
                      <a:pPr algn="l" fontAlgn="b"/>
                      <a:r>
                        <a:rPr lang="en-US" sz="1100" b="0" i="0" u="none" strike="noStrike" dirty="0">
                          <a:solidFill>
                            <a:srgbClr val="000000"/>
                          </a:solidFill>
                          <a:latin typeface="Calibri"/>
                        </a:rPr>
                        <a:t>******</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9.8</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8.6</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10.7</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2.1</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33</a:t>
                      </a:r>
                    </a:p>
                  </a:txBody>
                  <a:tcPr marL="5292" marR="5292" marT="5292"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53</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20</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91</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100</a:t>
                      </a:r>
                    </a:p>
                  </a:txBody>
                  <a:tcPr marL="5292" marR="5292" marT="5292"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9.2</a:t>
                      </a:r>
                    </a:p>
                  </a:txBody>
                  <a:tcPr marL="5292" marR="5292" marT="5292" marB="0" anchor="b">
                    <a:lnL>
                      <a:noFill/>
                    </a:lnL>
                    <a:lnR>
                      <a:noFill/>
                    </a:lnR>
                    <a:lnT>
                      <a:noFill/>
                    </a:lnT>
                    <a:lnB>
                      <a:noFill/>
                    </a:lnB>
                    <a:solidFill>
                      <a:srgbClr val="F2DDDC"/>
                    </a:solidFill>
                  </a:tcPr>
                </a:tc>
              </a:tr>
              <a:tr h="188808">
                <a:tc>
                  <a:txBody>
                    <a:bodyPr/>
                    <a:lstStyle/>
                    <a:p>
                      <a:pPr algn="l" fontAlgn="b"/>
                      <a:r>
                        <a:rPr lang="en-US" sz="1100" b="0" i="0" u="none" strike="noStrike">
                          <a:solidFill>
                            <a:srgbClr val="000000"/>
                          </a:solidFill>
                          <a:latin typeface="Calibri"/>
                        </a:rPr>
                        <a:t>******</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11.2</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10.1</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11.9</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1.8</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37</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50</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14</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93</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100</a:t>
                      </a:r>
                    </a:p>
                  </a:txBody>
                  <a:tcPr marL="5292" marR="5292" marT="5292"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7.0</a:t>
                      </a:r>
                    </a:p>
                  </a:txBody>
                  <a:tcPr marL="5292" marR="5292" marT="5292" marB="0" anchor="b">
                    <a:lnL>
                      <a:noFill/>
                    </a:lnL>
                    <a:lnR>
                      <a:noFill/>
                    </a:lnR>
                    <a:lnT>
                      <a:noFill/>
                    </a:lnT>
                    <a:lnB>
                      <a:noFill/>
                    </a:lnB>
                    <a:solidFill>
                      <a:srgbClr val="F2DDDC"/>
                    </a:solidFill>
                  </a:tcPr>
                </a:tc>
              </a:tr>
              <a:tr h="158750">
                <a:tc>
                  <a:txBody>
                    <a:bodyPr/>
                    <a:lstStyle/>
                    <a:p>
                      <a:pPr algn="l" fontAlgn="b"/>
                      <a:r>
                        <a:rPr lang="en-US" sz="1100" b="0" i="0" u="none" strike="noStrike" dirty="0">
                          <a:solidFill>
                            <a:srgbClr val="000000"/>
                          </a:solidFill>
                          <a:latin typeface="Calibri"/>
                        </a:rPr>
                        <a:t>******</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11.3</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11.2</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14.0</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2.7</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47</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66</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19</a:t>
                      </a:r>
                    </a:p>
                  </a:txBody>
                  <a:tcPr marL="5292" marR="5292" marT="5292" marB="0" anchor="b">
                    <a:lnL>
                      <a:noFill/>
                    </a:lnL>
                    <a:lnR>
                      <a:noFill/>
                    </a:lnR>
                    <a:lnT>
                      <a:noFill/>
                    </a:lnT>
                    <a:lnB>
                      <a:noFill/>
                    </a:lnB>
                    <a:solidFill>
                      <a:srgbClr val="F2DDDC"/>
                    </a:solidFill>
                  </a:tcPr>
                </a:tc>
                <a:tc>
                  <a:txBody>
                    <a:bodyPr/>
                    <a:lstStyle/>
                    <a:p>
                      <a:pPr algn="ctr" fontAlgn="b"/>
                      <a:r>
                        <a:rPr lang="en-US" sz="1100" b="0" i="0" u="none" strike="noStrike">
                          <a:solidFill>
                            <a:srgbClr val="000000"/>
                          </a:solidFill>
                          <a:latin typeface="Calibri"/>
                        </a:rPr>
                        <a:t>99</a:t>
                      </a:r>
                    </a:p>
                  </a:txBody>
                  <a:tcPr marL="5292" marR="5292" marT="5292" marB="0" anchor="b">
                    <a:lnL>
                      <a:noFill/>
                    </a:lnL>
                    <a:lnR>
                      <a:noFill/>
                    </a:lnR>
                    <a:lnT>
                      <a:noFill/>
                    </a:lnT>
                    <a:lnB>
                      <a:noFill/>
                    </a:lnB>
                  </a:tcPr>
                </a:tc>
                <a:tc>
                  <a:txBody>
                    <a:bodyPr/>
                    <a:lstStyle/>
                    <a:p>
                      <a:pPr algn="ctr" fontAlgn="b"/>
                      <a:r>
                        <a:rPr lang="en-US" sz="1100" b="0" i="0" u="none" strike="noStrike">
                          <a:solidFill>
                            <a:srgbClr val="000000"/>
                          </a:solidFill>
                          <a:latin typeface="Calibri"/>
                        </a:rPr>
                        <a:t>106</a:t>
                      </a:r>
                    </a:p>
                  </a:txBody>
                  <a:tcPr marL="5292" marR="5292" marT="5292"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7.0</a:t>
                      </a:r>
                    </a:p>
                  </a:txBody>
                  <a:tcPr marL="5292" marR="5292" marT="5292" marB="0" anchor="b">
                    <a:lnL>
                      <a:noFill/>
                    </a:lnL>
                    <a:lnR>
                      <a:noFill/>
                    </a:lnR>
                    <a:lnT>
                      <a:noFill/>
                    </a:lnT>
                    <a:lnB>
                      <a:noFill/>
                    </a:lnB>
                    <a:solidFill>
                      <a:srgbClr val="F2DDDC"/>
                    </a:solidFill>
                  </a:tcPr>
                </a:tc>
              </a:tr>
              <a:tr h="555626">
                <a:tc gridSpan="11">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Calibri"/>
                        </a:rPr>
                        <a:t>******  represents centers that scored below 12 SS and the reasons are now being explored. Since this is the first time we have published results by center, we want to give these centers a chance to correct data entry errors or enhance their training before identifying the lowest performing centers. Also not listed are centers that did not perform the tests required to determine the GIA</a:t>
                      </a:r>
                      <a:r>
                        <a:rPr lang="en-US" sz="1200" b="0" i="0" u="none" strike="noStrike" dirty="0" smtClean="0">
                          <a:solidFill>
                            <a:srgbClr val="000000"/>
                          </a:solidFill>
                          <a:latin typeface="Calibri"/>
                        </a:rPr>
                        <a:t>. </a:t>
                      </a:r>
                      <a:r>
                        <a:rPr lang="en-US" sz="1200" b="1" i="0" u="none" strike="noStrike" dirty="0" smtClean="0">
                          <a:solidFill>
                            <a:srgbClr val="000000"/>
                          </a:solidFill>
                          <a:latin typeface="+mn-lt"/>
                        </a:rPr>
                        <a:t>Confidential: not be copied or shared with anyone outside the LearningRx system</a:t>
                      </a:r>
                    </a:p>
                  </a:txBody>
                  <a:tcPr marL="5292" marR="5292" marT="5292"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753600" cy="7315200"/>
          </a:xfrm>
          <a:prstGeom prst="rect">
            <a:avLst/>
          </a:prstGeom>
          <a:noFill/>
          <a:ln w="9525">
            <a:noFill/>
            <a:miter lim="800000"/>
            <a:headEnd/>
            <a:tailEnd/>
          </a:ln>
          <a:effectLst/>
        </p:spPr>
      </p:pic>
      <p:graphicFrame>
        <p:nvGraphicFramePr>
          <p:cNvPr id="4" name="Table 3"/>
          <p:cNvGraphicFramePr>
            <a:graphicFrameLocks noGrp="1"/>
          </p:cNvGraphicFramePr>
          <p:nvPr/>
        </p:nvGraphicFramePr>
        <p:xfrm>
          <a:off x="609600" y="533400"/>
          <a:ext cx="8077199" cy="5892630"/>
        </p:xfrm>
        <a:graphic>
          <a:graphicData uri="http://schemas.openxmlformats.org/drawingml/2006/table">
            <a:tbl>
              <a:tblPr/>
              <a:tblGrid>
                <a:gridCol w="1784218"/>
                <a:gridCol w="620627"/>
                <a:gridCol w="638883"/>
                <a:gridCol w="730151"/>
                <a:gridCol w="533920"/>
                <a:gridCol w="511107"/>
                <a:gridCol w="492850"/>
                <a:gridCol w="533920"/>
                <a:gridCol w="584122"/>
                <a:gridCol w="584122"/>
                <a:gridCol w="529359"/>
                <a:gridCol w="533920"/>
              </a:tblGrid>
              <a:tr h="323179">
                <a:tc gridSpan="12">
                  <a:txBody>
                    <a:bodyPr/>
                    <a:lstStyle/>
                    <a:p>
                      <a:pPr algn="ctr" fontAlgn="b"/>
                      <a:r>
                        <a:rPr lang="en-US" sz="2000" b="1" i="0" u="none" strike="noStrike" dirty="0">
                          <a:solidFill>
                            <a:srgbClr val="000000"/>
                          </a:solidFill>
                          <a:latin typeface="Calibri"/>
                        </a:rPr>
                        <a:t>2009 Word Attack Gain by Center - Enrolled in ReadRx</a:t>
                      </a:r>
                    </a:p>
                  </a:txBody>
                  <a:tcPr marL="4230" marR="4230" marT="423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6421">
                <a:tc>
                  <a:txBody>
                    <a:bodyPr/>
                    <a:lstStyle/>
                    <a:p>
                      <a:pPr algn="l" fontAlgn="b"/>
                      <a:r>
                        <a:rPr lang="en-US" sz="1050" b="1" i="0" u="none" strike="noStrike" dirty="0">
                          <a:solidFill>
                            <a:srgbClr val="000000"/>
                          </a:solidFill>
                          <a:latin typeface="Calibri"/>
                        </a:rPr>
                        <a:t>Results By Center</a:t>
                      </a:r>
                    </a:p>
                  </a:txBody>
                  <a:tcPr marL="4230" marR="4230" marT="4230" marB="0" anchor="b">
                    <a:lnL>
                      <a:noFill/>
                    </a:lnL>
                    <a:lnR>
                      <a:noFill/>
                    </a:lnR>
                    <a:lnT>
                      <a:noFill/>
                    </a:lnT>
                    <a:lnB>
                      <a:noFill/>
                    </a:lnB>
                  </a:tcPr>
                </a:tc>
                <a:tc>
                  <a:txBody>
                    <a:bodyPr/>
                    <a:lstStyle/>
                    <a:p>
                      <a:pPr algn="ctr" fontAlgn="b"/>
                      <a:r>
                        <a:rPr lang="en-US" sz="1050" b="1" i="0" u="none" strike="noStrike">
                          <a:solidFill>
                            <a:srgbClr val="000000"/>
                          </a:solidFill>
                          <a:latin typeface="Calibri"/>
                        </a:rPr>
                        <a:t>Age at Testing</a:t>
                      </a:r>
                    </a:p>
                  </a:txBody>
                  <a:tcPr marL="4230" marR="4230" marT="4230" marB="0" anchor="b">
                    <a:lnL>
                      <a:noFill/>
                    </a:lnL>
                    <a:lnR>
                      <a:noFill/>
                    </a:lnR>
                    <a:lnT>
                      <a:noFill/>
                    </a:lnT>
                    <a:lnB>
                      <a:noFill/>
                    </a:lnB>
                  </a:tcPr>
                </a:tc>
                <a:tc>
                  <a:txBody>
                    <a:bodyPr/>
                    <a:lstStyle/>
                    <a:p>
                      <a:pPr algn="ctr" fontAlgn="b"/>
                      <a:r>
                        <a:rPr lang="en-US" sz="1050" b="1" i="0" u="none" strike="noStrike" dirty="0">
                          <a:solidFill>
                            <a:srgbClr val="000000"/>
                          </a:solidFill>
                          <a:latin typeface="Calibri"/>
                        </a:rPr>
                        <a:t>Pre Age Score</a:t>
                      </a:r>
                    </a:p>
                  </a:txBody>
                  <a:tcPr marL="4230" marR="4230" marT="4230" marB="0" anchor="b">
                    <a:lnL>
                      <a:noFill/>
                    </a:lnL>
                    <a:lnR>
                      <a:noFill/>
                    </a:lnR>
                    <a:lnT>
                      <a:noFill/>
                    </a:lnT>
                    <a:lnB>
                      <a:noFill/>
                    </a:lnB>
                  </a:tcPr>
                </a:tc>
                <a:tc>
                  <a:txBody>
                    <a:bodyPr/>
                    <a:lstStyle/>
                    <a:p>
                      <a:pPr algn="ctr" fontAlgn="b"/>
                      <a:r>
                        <a:rPr lang="en-US" sz="1050" b="1" i="0" u="none" strike="noStrike" dirty="0">
                          <a:solidFill>
                            <a:srgbClr val="000000"/>
                          </a:solidFill>
                          <a:latin typeface="Calibri"/>
                        </a:rPr>
                        <a:t>Post Age Score</a:t>
                      </a:r>
                    </a:p>
                  </a:txBody>
                  <a:tcPr marL="4230" marR="4230" marT="4230" marB="0" anchor="b">
                    <a:lnL>
                      <a:noFill/>
                    </a:lnL>
                    <a:lnR>
                      <a:noFill/>
                    </a:lnR>
                    <a:lnT>
                      <a:noFill/>
                    </a:lnT>
                    <a:lnB>
                      <a:noFill/>
                    </a:lnB>
                  </a:tcPr>
                </a:tc>
                <a:tc>
                  <a:txBody>
                    <a:bodyPr/>
                    <a:lstStyle/>
                    <a:p>
                      <a:pPr algn="ctr" fontAlgn="b"/>
                      <a:r>
                        <a:rPr lang="en-US" sz="1050" b="1" i="0" u="none" strike="noStrike" dirty="0">
                          <a:solidFill>
                            <a:srgbClr val="000000"/>
                          </a:solidFill>
                          <a:latin typeface="Calibri"/>
                        </a:rPr>
                        <a:t>Age Gain</a:t>
                      </a:r>
                    </a:p>
                  </a:txBody>
                  <a:tcPr marL="4230" marR="4230" marT="4230" marB="0" anchor="b">
                    <a:lnL>
                      <a:noFill/>
                    </a:lnL>
                    <a:lnR>
                      <a:noFill/>
                    </a:lnR>
                    <a:lnT>
                      <a:noFill/>
                    </a:lnT>
                    <a:lnB>
                      <a:noFill/>
                    </a:lnB>
                  </a:tcPr>
                </a:tc>
                <a:tc>
                  <a:txBody>
                    <a:bodyPr/>
                    <a:lstStyle/>
                    <a:p>
                      <a:pPr algn="ctr" fontAlgn="b"/>
                      <a:r>
                        <a:rPr lang="en-US" sz="1050" b="1" i="0" u="none" strike="noStrike" dirty="0">
                          <a:solidFill>
                            <a:srgbClr val="000000"/>
                          </a:solidFill>
                          <a:latin typeface="Calibri"/>
                        </a:rPr>
                        <a:t>Pre %tile</a:t>
                      </a:r>
                    </a:p>
                  </a:txBody>
                  <a:tcPr marL="4230" marR="4230" marT="4230" marB="0" anchor="b">
                    <a:lnL>
                      <a:noFill/>
                    </a:lnL>
                    <a:lnR>
                      <a:noFill/>
                    </a:lnR>
                    <a:lnT>
                      <a:noFill/>
                    </a:lnT>
                    <a:lnB>
                      <a:noFill/>
                    </a:lnB>
                  </a:tcPr>
                </a:tc>
                <a:tc>
                  <a:txBody>
                    <a:bodyPr/>
                    <a:lstStyle/>
                    <a:p>
                      <a:pPr algn="ctr" fontAlgn="b"/>
                      <a:r>
                        <a:rPr lang="en-US" sz="1050" b="1" i="0" u="none" strike="noStrike" dirty="0">
                          <a:solidFill>
                            <a:srgbClr val="000000"/>
                          </a:solidFill>
                          <a:latin typeface="Calibri"/>
                        </a:rPr>
                        <a:t>Post %tile</a:t>
                      </a:r>
                    </a:p>
                  </a:txBody>
                  <a:tcPr marL="4230" marR="4230" marT="4230" marB="0" anchor="b">
                    <a:lnL>
                      <a:noFill/>
                    </a:lnL>
                    <a:lnR>
                      <a:noFill/>
                    </a:lnR>
                    <a:lnT>
                      <a:noFill/>
                    </a:lnT>
                    <a:lnB>
                      <a:noFill/>
                    </a:lnB>
                  </a:tcPr>
                </a:tc>
                <a:tc>
                  <a:txBody>
                    <a:bodyPr/>
                    <a:lstStyle/>
                    <a:p>
                      <a:pPr algn="ctr" fontAlgn="b"/>
                      <a:r>
                        <a:rPr lang="en-US" sz="1050" b="1" i="0" u="none" strike="noStrike" dirty="0">
                          <a:solidFill>
                            <a:srgbClr val="000000"/>
                          </a:solidFill>
                          <a:latin typeface="Calibri"/>
                        </a:rPr>
                        <a:t>%tile Gain</a:t>
                      </a:r>
                    </a:p>
                  </a:txBody>
                  <a:tcPr marL="4230" marR="4230" marT="423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050" b="1" i="0" u="none" strike="noStrike" dirty="0">
                          <a:solidFill>
                            <a:srgbClr val="000000"/>
                          </a:solidFill>
                          <a:latin typeface="Calibri"/>
                        </a:rPr>
                        <a:t>Pre </a:t>
                      </a:r>
                      <a:r>
                        <a:rPr lang="en-US" sz="1050" b="1" i="0" u="none" strike="noStrike" dirty="0" err="1">
                          <a:solidFill>
                            <a:srgbClr val="000000"/>
                          </a:solidFill>
                          <a:latin typeface="Calibri"/>
                        </a:rPr>
                        <a:t>SScore</a:t>
                      </a:r>
                      <a:endParaRPr lang="en-US" sz="1050" b="1" i="0" u="none" strike="noStrike" dirty="0">
                        <a:solidFill>
                          <a:srgbClr val="000000"/>
                        </a:solidFill>
                        <a:latin typeface="Calibri"/>
                      </a:endParaRPr>
                    </a:p>
                  </a:txBody>
                  <a:tcPr marL="4230" marR="4230" marT="4230" marB="0" anchor="b">
                    <a:lnL>
                      <a:noFill/>
                    </a:lnL>
                    <a:lnR>
                      <a:noFill/>
                    </a:lnR>
                    <a:lnT>
                      <a:noFill/>
                    </a:lnT>
                    <a:lnB>
                      <a:noFill/>
                    </a:lnB>
                  </a:tcPr>
                </a:tc>
                <a:tc>
                  <a:txBody>
                    <a:bodyPr/>
                    <a:lstStyle/>
                    <a:p>
                      <a:pPr algn="ctr" fontAlgn="b"/>
                      <a:r>
                        <a:rPr lang="en-US" sz="1050" b="1" i="0" u="none" strike="noStrike" dirty="0">
                          <a:solidFill>
                            <a:srgbClr val="000000"/>
                          </a:solidFill>
                          <a:latin typeface="Calibri"/>
                        </a:rPr>
                        <a:t>Post </a:t>
                      </a:r>
                      <a:r>
                        <a:rPr lang="en-US" sz="1050" b="1" i="0" u="none" strike="noStrike" dirty="0" err="1">
                          <a:solidFill>
                            <a:srgbClr val="000000"/>
                          </a:solidFill>
                          <a:latin typeface="Calibri"/>
                        </a:rPr>
                        <a:t>SScore</a:t>
                      </a:r>
                      <a:endParaRPr lang="en-US" sz="1050" b="1" i="0" u="none" strike="noStrike" dirty="0">
                        <a:solidFill>
                          <a:srgbClr val="000000"/>
                        </a:solidFill>
                        <a:latin typeface="Calibri"/>
                      </a:endParaRPr>
                    </a:p>
                  </a:txBody>
                  <a:tcPr marL="4230" marR="4230" marT="4230" marB="0" anchor="b">
                    <a:lnL>
                      <a:noFill/>
                    </a:lnL>
                    <a:lnR>
                      <a:noFill/>
                    </a:lnR>
                    <a:lnT>
                      <a:noFill/>
                    </a:lnT>
                    <a:lnB>
                      <a:noFill/>
                    </a:lnB>
                  </a:tcPr>
                </a:tc>
                <a:tc>
                  <a:txBody>
                    <a:bodyPr/>
                    <a:lstStyle/>
                    <a:p>
                      <a:pPr algn="ctr" fontAlgn="b"/>
                      <a:r>
                        <a:rPr lang="en-US" sz="1050" b="1" i="0" u="none" strike="noStrike">
                          <a:solidFill>
                            <a:srgbClr val="000000"/>
                          </a:solidFill>
                          <a:latin typeface="Calibri"/>
                        </a:rPr>
                        <a:t>SS Gain</a:t>
                      </a:r>
                    </a:p>
                  </a:txBody>
                  <a:tcPr marL="4230" marR="4230" marT="4230" marB="0" anchor="b">
                    <a:lnL>
                      <a:noFill/>
                    </a:lnL>
                    <a:lnR>
                      <a:noFill/>
                    </a:lnR>
                    <a:lnT>
                      <a:noFill/>
                    </a:lnT>
                    <a:lnB>
                      <a:noFill/>
                    </a:lnB>
                  </a:tcPr>
                </a:tc>
                <a:tc>
                  <a:txBody>
                    <a:bodyPr/>
                    <a:lstStyle/>
                    <a:p>
                      <a:pPr algn="ctr" fontAlgn="b"/>
                      <a:r>
                        <a:rPr lang="en-US" sz="1050" b="1" i="0" u="none" strike="noStrike" dirty="0">
                          <a:solidFill>
                            <a:srgbClr val="000000"/>
                          </a:solidFill>
                          <a:latin typeface="Calibri"/>
                        </a:rPr>
                        <a:t>Count</a:t>
                      </a:r>
                    </a:p>
                  </a:txBody>
                  <a:tcPr marL="4230" marR="4230" marT="4230" marB="0" anchor="b">
                    <a:lnL>
                      <a:noFill/>
                    </a:lnL>
                    <a:lnR>
                      <a:noFill/>
                    </a:lnR>
                    <a:lnT>
                      <a:noFill/>
                    </a:lnT>
                    <a:lnB>
                      <a:noFill/>
                    </a:lnB>
                  </a:tcPr>
                </a:tc>
              </a:tr>
              <a:tr h="179739">
                <a:tc>
                  <a:txBody>
                    <a:bodyPr/>
                    <a:lstStyle/>
                    <a:p>
                      <a:pPr algn="l" fontAlgn="b"/>
                      <a:r>
                        <a:rPr lang="en-US" sz="1000" b="1" i="0" u="none" strike="noStrike" dirty="0">
                          <a:solidFill>
                            <a:srgbClr val="000000"/>
                          </a:solidFill>
                          <a:latin typeface="Calibri"/>
                        </a:rPr>
                        <a:t>Madison West</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12.0</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9.8</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14.3</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4.5</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a:solidFill>
                            <a:srgbClr val="000000"/>
                          </a:solidFill>
                          <a:latin typeface="Calibri"/>
                        </a:rPr>
                        <a:t>36</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64</a:t>
                      </a:r>
                    </a:p>
                  </a:txBody>
                  <a:tcPr marL="4230" marR="4230" marT="423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latin typeface="Calibri"/>
                        </a:rPr>
                        <a:t>28</a:t>
                      </a:r>
                    </a:p>
                  </a:txBody>
                  <a:tcPr marL="4230" marR="4230" marT="42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DDDC"/>
                    </a:solidFill>
                  </a:tcPr>
                </a:tc>
                <a:tc>
                  <a:txBody>
                    <a:bodyPr/>
                    <a:lstStyle/>
                    <a:p>
                      <a:pPr algn="ctr" fontAlgn="b"/>
                      <a:r>
                        <a:rPr lang="en-US" sz="1000" b="0" i="0" u="none" strike="noStrike">
                          <a:solidFill>
                            <a:srgbClr val="000000"/>
                          </a:solidFill>
                          <a:latin typeface="Calibri"/>
                        </a:rPr>
                        <a:t>93</a:t>
                      </a:r>
                    </a:p>
                  </a:txBody>
                  <a:tcPr marL="4230" marR="4230" marT="423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solidFill>
                            <a:srgbClr val="000000"/>
                          </a:solidFill>
                          <a:latin typeface="Calibri"/>
                        </a:rPr>
                        <a:t>107</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13</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dirty="0">
                          <a:solidFill>
                            <a:srgbClr val="000000"/>
                          </a:solidFill>
                          <a:latin typeface="Calibri"/>
                        </a:rPr>
                        <a:t>20</a:t>
                      </a:r>
                    </a:p>
                  </a:txBody>
                  <a:tcPr marL="4230" marR="4230" marT="4230" marB="0" anchor="b">
                    <a:lnL>
                      <a:noFill/>
                    </a:lnL>
                    <a:lnR>
                      <a:noFill/>
                    </a:lnR>
                    <a:lnT>
                      <a:noFill/>
                    </a:lnT>
                    <a:lnB>
                      <a:noFill/>
                    </a:lnB>
                  </a:tcPr>
                </a:tc>
              </a:tr>
              <a:tr h="179739">
                <a:tc>
                  <a:txBody>
                    <a:bodyPr/>
                    <a:lstStyle/>
                    <a:p>
                      <a:pPr algn="l" fontAlgn="b"/>
                      <a:r>
                        <a:rPr lang="en-US" sz="1000" b="1" i="0" u="none" strike="noStrike">
                          <a:solidFill>
                            <a:srgbClr val="000000"/>
                          </a:solidFill>
                          <a:latin typeface="Calibri"/>
                        </a:rPr>
                        <a:t>Chandler</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10.7</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8.7</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12.3</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3.6</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a:solidFill>
                            <a:srgbClr val="000000"/>
                          </a:solidFill>
                          <a:latin typeface="Calibri"/>
                        </a:rPr>
                        <a:t>31</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57</a:t>
                      </a:r>
                    </a:p>
                  </a:txBody>
                  <a:tcPr marL="4230" marR="4230" marT="423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latin typeface="Calibri"/>
                        </a:rPr>
                        <a:t>26</a:t>
                      </a:r>
                    </a:p>
                  </a:txBody>
                  <a:tcPr marL="4230" marR="4230" marT="42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000" b="0" i="0" u="none" strike="noStrike">
                          <a:solidFill>
                            <a:srgbClr val="000000"/>
                          </a:solidFill>
                          <a:latin typeface="Calibri"/>
                        </a:rPr>
                        <a:t>92</a:t>
                      </a:r>
                    </a:p>
                  </a:txBody>
                  <a:tcPr marL="4230" marR="4230" marT="423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latin typeface="Calibri"/>
                        </a:rPr>
                        <a:t>103</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11</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dirty="0">
                          <a:solidFill>
                            <a:srgbClr val="000000"/>
                          </a:solidFill>
                          <a:latin typeface="Calibri"/>
                        </a:rPr>
                        <a:t>33</a:t>
                      </a:r>
                    </a:p>
                  </a:txBody>
                  <a:tcPr marL="4230" marR="4230" marT="4230" marB="0" anchor="b">
                    <a:lnL>
                      <a:noFill/>
                    </a:lnL>
                    <a:lnR>
                      <a:noFill/>
                    </a:lnR>
                    <a:lnT>
                      <a:noFill/>
                    </a:lnT>
                    <a:lnB>
                      <a:noFill/>
                    </a:lnB>
                  </a:tcPr>
                </a:tc>
              </a:tr>
              <a:tr h="179739">
                <a:tc>
                  <a:txBody>
                    <a:bodyPr/>
                    <a:lstStyle/>
                    <a:p>
                      <a:pPr algn="l" fontAlgn="b"/>
                      <a:r>
                        <a:rPr lang="en-US" sz="1000" b="1" i="0" u="none" strike="noStrike">
                          <a:solidFill>
                            <a:srgbClr val="000000"/>
                          </a:solidFill>
                          <a:latin typeface="Calibri"/>
                        </a:rPr>
                        <a:t>Colorado Springs North</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15.4</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11.0</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14.9</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3.9</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a:solidFill>
                            <a:srgbClr val="000000"/>
                          </a:solidFill>
                          <a:latin typeface="Calibri"/>
                        </a:rPr>
                        <a:t>35</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60</a:t>
                      </a:r>
                    </a:p>
                  </a:txBody>
                  <a:tcPr marL="4230" marR="4230" marT="423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latin typeface="Calibri"/>
                        </a:rPr>
                        <a:t>25</a:t>
                      </a:r>
                    </a:p>
                  </a:txBody>
                  <a:tcPr marL="4230" marR="4230" marT="42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000" b="0" i="0" u="none" strike="noStrike">
                          <a:solidFill>
                            <a:srgbClr val="000000"/>
                          </a:solidFill>
                          <a:latin typeface="Calibri"/>
                        </a:rPr>
                        <a:t>94</a:t>
                      </a:r>
                    </a:p>
                  </a:txBody>
                  <a:tcPr marL="4230" marR="4230" marT="423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latin typeface="Calibri"/>
                        </a:rPr>
                        <a:t>105</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11</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dirty="0">
                          <a:solidFill>
                            <a:srgbClr val="000000"/>
                          </a:solidFill>
                          <a:latin typeface="Calibri"/>
                        </a:rPr>
                        <a:t>40</a:t>
                      </a:r>
                    </a:p>
                  </a:txBody>
                  <a:tcPr marL="4230" marR="4230" marT="4230" marB="0" anchor="b">
                    <a:lnL>
                      <a:noFill/>
                    </a:lnL>
                    <a:lnR>
                      <a:noFill/>
                    </a:lnR>
                    <a:lnT>
                      <a:noFill/>
                    </a:lnT>
                    <a:lnB>
                      <a:noFill/>
                    </a:lnB>
                  </a:tcPr>
                </a:tc>
              </a:tr>
              <a:tr h="179739">
                <a:tc>
                  <a:txBody>
                    <a:bodyPr/>
                    <a:lstStyle/>
                    <a:p>
                      <a:pPr algn="l" fontAlgn="b"/>
                      <a:r>
                        <a:rPr lang="en-US" sz="1000" b="1" i="0" u="none" strike="noStrike" dirty="0">
                          <a:solidFill>
                            <a:srgbClr val="000000"/>
                          </a:solidFill>
                          <a:latin typeface="Calibri"/>
                        </a:rPr>
                        <a:t>Savage</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10.9</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9.1</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12.4</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3.3</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a:solidFill>
                            <a:srgbClr val="000000"/>
                          </a:solidFill>
                          <a:latin typeface="Calibri"/>
                        </a:rPr>
                        <a:t>33</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57</a:t>
                      </a:r>
                    </a:p>
                  </a:txBody>
                  <a:tcPr marL="4230" marR="4230" marT="423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latin typeface="Calibri"/>
                        </a:rPr>
                        <a:t>24</a:t>
                      </a:r>
                    </a:p>
                  </a:txBody>
                  <a:tcPr marL="4230" marR="4230" marT="42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000" b="0" i="0" u="none" strike="noStrike">
                          <a:solidFill>
                            <a:srgbClr val="000000"/>
                          </a:solidFill>
                          <a:latin typeface="Calibri"/>
                        </a:rPr>
                        <a:t>92</a:t>
                      </a:r>
                    </a:p>
                  </a:txBody>
                  <a:tcPr marL="4230" marR="4230" marT="423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latin typeface="Calibri"/>
                        </a:rPr>
                        <a:t>103</a:t>
                      </a:r>
                    </a:p>
                  </a:txBody>
                  <a:tcPr marL="4230" marR="4230" marT="4230" marB="0" anchor="b">
                    <a:lnL>
                      <a:noFill/>
                    </a:lnL>
                    <a:lnR>
                      <a:noFill/>
                    </a:lnR>
                    <a:lnT>
                      <a:noFill/>
                    </a:lnT>
                    <a:lnB>
                      <a:noFill/>
                    </a:lnB>
                  </a:tcPr>
                </a:tc>
                <a:tc>
                  <a:txBody>
                    <a:bodyPr/>
                    <a:lstStyle/>
                    <a:p>
                      <a:pPr algn="ctr" fontAlgn="b"/>
                      <a:r>
                        <a:rPr lang="en-US" sz="1000" b="0" i="0" u="none" strike="noStrike" dirty="0">
                          <a:solidFill>
                            <a:srgbClr val="000000"/>
                          </a:solidFill>
                          <a:latin typeface="Calibri"/>
                        </a:rPr>
                        <a:t>11</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dirty="0">
                          <a:solidFill>
                            <a:srgbClr val="000000"/>
                          </a:solidFill>
                          <a:latin typeface="Calibri"/>
                        </a:rPr>
                        <a:t>31</a:t>
                      </a:r>
                    </a:p>
                  </a:txBody>
                  <a:tcPr marL="4230" marR="4230" marT="4230" marB="0" anchor="b">
                    <a:lnL>
                      <a:noFill/>
                    </a:lnL>
                    <a:lnR>
                      <a:noFill/>
                    </a:lnR>
                    <a:lnT>
                      <a:noFill/>
                    </a:lnT>
                    <a:lnB>
                      <a:noFill/>
                    </a:lnB>
                  </a:tcPr>
                </a:tc>
              </a:tr>
              <a:tr h="179739">
                <a:tc>
                  <a:txBody>
                    <a:bodyPr/>
                    <a:lstStyle/>
                    <a:p>
                      <a:pPr algn="l" fontAlgn="b"/>
                      <a:r>
                        <a:rPr lang="en-US" sz="1000" b="1" i="0" u="none" strike="noStrike">
                          <a:solidFill>
                            <a:srgbClr val="000000"/>
                          </a:solidFill>
                          <a:latin typeface="Calibri"/>
                        </a:rPr>
                        <a:t>Sugar Land</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10.2</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9.7</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13.2</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3.5</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a:solidFill>
                            <a:srgbClr val="000000"/>
                          </a:solidFill>
                          <a:latin typeface="Calibri"/>
                        </a:rPr>
                        <a:t>43</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66</a:t>
                      </a:r>
                    </a:p>
                  </a:txBody>
                  <a:tcPr marL="4230" marR="4230" marT="423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latin typeface="Calibri"/>
                        </a:rPr>
                        <a:t>23</a:t>
                      </a:r>
                    </a:p>
                  </a:txBody>
                  <a:tcPr marL="4230" marR="4230" marT="42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000" b="0" i="0" u="none" strike="noStrike">
                          <a:solidFill>
                            <a:srgbClr val="000000"/>
                          </a:solidFill>
                          <a:latin typeface="Calibri"/>
                        </a:rPr>
                        <a:t>98</a:t>
                      </a:r>
                    </a:p>
                  </a:txBody>
                  <a:tcPr marL="4230" marR="4230" marT="423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latin typeface="Calibri"/>
                        </a:rPr>
                        <a:t>108</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11</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dirty="0">
                          <a:solidFill>
                            <a:srgbClr val="000000"/>
                          </a:solidFill>
                          <a:latin typeface="Calibri"/>
                        </a:rPr>
                        <a:t>26</a:t>
                      </a:r>
                    </a:p>
                  </a:txBody>
                  <a:tcPr marL="4230" marR="4230" marT="4230" marB="0" anchor="b">
                    <a:lnL>
                      <a:noFill/>
                    </a:lnL>
                    <a:lnR>
                      <a:noFill/>
                    </a:lnR>
                    <a:lnT>
                      <a:noFill/>
                    </a:lnT>
                    <a:lnB>
                      <a:noFill/>
                    </a:lnB>
                  </a:tcPr>
                </a:tc>
              </a:tr>
              <a:tr h="179739">
                <a:tc>
                  <a:txBody>
                    <a:bodyPr/>
                    <a:lstStyle/>
                    <a:p>
                      <a:pPr algn="l" fontAlgn="b"/>
                      <a:r>
                        <a:rPr lang="en-US" sz="1000" b="1" i="0" u="none" strike="noStrike">
                          <a:solidFill>
                            <a:srgbClr val="000000"/>
                          </a:solidFill>
                          <a:latin typeface="Calibri"/>
                        </a:rPr>
                        <a:t>Newport Beach</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11.5</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10.4</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13.7</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3.3</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a:solidFill>
                            <a:srgbClr val="000000"/>
                          </a:solidFill>
                          <a:latin typeface="Calibri"/>
                        </a:rPr>
                        <a:t>42</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64</a:t>
                      </a:r>
                    </a:p>
                  </a:txBody>
                  <a:tcPr marL="4230" marR="4230" marT="423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latin typeface="Calibri"/>
                        </a:rPr>
                        <a:t>22</a:t>
                      </a:r>
                    </a:p>
                  </a:txBody>
                  <a:tcPr marL="4230" marR="4230" marT="42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000" b="0" i="0" u="none" strike="noStrike">
                          <a:solidFill>
                            <a:srgbClr val="000000"/>
                          </a:solidFill>
                          <a:latin typeface="Calibri"/>
                        </a:rPr>
                        <a:t>96</a:t>
                      </a:r>
                    </a:p>
                  </a:txBody>
                  <a:tcPr marL="4230" marR="4230" marT="423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latin typeface="Calibri"/>
                        </a:rPr>
                        <a:t>107</a:t>
                      </a:r>
                    </a:p>
                  </a:txBody>
                  <a:tcPr marL="4230" marR="4230" marT="4230" marB="0" anchor="b">
                    <a:lnL>
                      <a:noFill/>
                    </a:lnL>
                    <a:lnR>
                      <a:noFill/>
                    </a:lnR>
                    <a:lnT>
                      <a:noFill/>
                    </a:lnT>
                    <a:lnB>
                      <a:noFill/>
                    </a:lnB>
                  </a:tcPr>
                </a:tc>
                <a:tc>
                  <a:txBody>
                    <a:bodyPr/>
                    <a:lstStyle/>
                    <a:p>
                      <a:pPr algn="ctr" fontAlgn="b"/>
                      <a:r>
                        <a:rPr lang="en-US" sz="1000" b="0" i="0" u="none" strike="noStrike" dirty="0">
                          <a:solidFill>
                            <a:srgbClr val="000000"/>
                          </a:solidFill>
                          <a:latin typeface="Calibri"/>
                        </a:rPr>
                        <a:t>12</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dirty="0">
                          <a:solidFill>
                            <a:srgbClr val="000000"/>
                          </a:solidFill>
                          <a:latin typeface="Calibri"/>
                        </a:rPr>
                        <a:t>26</a:t>
                      </a:r>
                    </a:p>
                  </a:txBody>
                  <a:tcPr marL="4230" marR="4230" marT="4230" marB="0" anchor="b">
                    <a:lnL>
                      <a:noFill/>
                    </a:lnL>
                    <a:lnR>
                      <a:noFill/>
                    </a:lnR>
                    <a:lnT>
                      <a:noFill/>
                    </a:lnT>
                    <a:lnB>
                      <a:noFill/>
                    </a:lnB>
                  </a:tcPr>
                </a:tc>
              </a:tr>
              <a:tr h="179739">
                <a:tc>
                  <a:txBody>
                    <a:bodyPr/>
                    <a:lstStyle/>
                    <a:p>
                      <a:pPr algn="l" fontAlgn="b"/>
                      <a:r>
                        <a:rPr lang="en-US" sz="1000" b="1" i="0" u="none" strike="noStrike">
                          <a:solidFill>
                            <a:srgbClr val="000000"/>
                          </a:solidFill>
                          <a:latin typeface="Calibri"/>
                        </a:rPr>
                        <a:t>Shreveport</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11.8</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8.7</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12.0</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3.3</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a:solidFill>
                            <a:srgbClr val="000000"/>
                          </a:solidFill>
                          <a:latin typeface="Calibri"/>
                        </a:rPr>
                        <a:t>34</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55</a:t>
                      </a:r>
                    </a:p>
                  </a:txBody>
                  <a:tcPr marL="4230" marR="4230" marT="423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latin typeface="Calibri"/>
                        </a:rPr>
                        <a:t>21</a:t>
                      </a:r>
                    </a:p>
                  </a:txBody>
                  <a:tcPr marL="4230" marR="4230" marT="42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000" b="0" i="0" u="none" strike="noStrike">
                          <a:solidFill>
                            <a:srgbClr val="000000"/>
                          </a:solidFill>
                          <a:latin typeface="Calibri"/>
                        </a:rPr>
                        <a:t>93</a:t>
                      </a:r>
                    </a:p>
                  </a:txBody>
                  <a:tcPr marL="4230" marR="4230" marT="423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latin typeface="Calibri"/>
                        </a:rPr>
                        <a:t>102</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10</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dirty="0">
                          <a:solidFill>
                            <a:srgbClr val="000000"/>
                          </a:solidFill>
                          <a:latin typeface="Calibri"/>
                        </a:rPr>
                        <a:t>73</a:t>
                      </a:r>
                    </a:p>
                  </a:txBody>
                  <a:tcPr marL="4230" marR="4230" marT="4230" marB="0" anchor="b">
                    <a:lnL>
                      <a:noFill/>
                    </a:lnL>
                    <a:lnR>
                      <a:noFill/>
                    </a:lnR>
                    <a:lnT>
                      <a:noFill/>
                    </a:lnT>
                    <a:lnB>
                      <a:noFill/>
                    </a:lnB>
                  </a:tcPr>
                </a:tc>
              </a:tr>
              <a:tr h="179739">
                <a:tc>
                  <a:txBody>
                    <a:bodyPr/>
                    <a:lstStyle/>
                    <a:p>
                      <a:pPr algn="l" fontAlgn="b"/>
                      <a:r>
                        <a:rPr lang="en-US" sz="1000" b="1" i="0" u="none" strike="noStrike">
                          <a:solidFill>
                            <a:srgbClr val="000000"/>
                          </a:solidFill>
                          <a:latin typeface="Calibri"/>
                        </a:rPr>
                        <a:t>Charleston East</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11.1</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8.7</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11.8</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3.1</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a:solidFill>
                            <a:srgbClr val="000000"/>
                          </a:solidFill>
                          <a:latin typeface="Calibri"/>
                        </a:rPr>
                        <a:t>31</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51</a:t>
                      </a:r>
                    </a:p>
                  </a:txBody>
                  <a:tcPr marL="4230" marR="4230" marT="423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latin typeface="Calibri"/>
                        </a:rPr>
                        <a:t>20</a:t>
                      </a:r>
                    </a:p>
                  </a:txBody>
                  <a:tcPr marL="4230" marR="4230" marT="42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000" b="0" i="0" u="none" strike="noStrike">
                          <a:solidFill>
                            <a:srgbClr val="000000"/>
                          </a:solidFill>
                          <a:latin typeface="Calibri"/>
                        </a:rPr>
                        <a:t>91</a:t>
                      </a:r>
                    </a:p>
                  </a:txBody>
                  <a:tcPr marL="4230" marR="4230" marT="423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latin typeface="Calibri"/>
                        </a:rPr>
                        <a:t>101</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10</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dirty="0">
                          <a:solidFill>
                            <a:srgbClr val="000000"/>
                          </a:solidFill>
                          <a:latin typeface="Calibri"/>
                        </a:rPr>
                        <a:t>41</a:t>
                      </a:r>
                    </a:p>
                  </a:txBody>
                  <a:tcPr marL="4230" marR="4230" marT="4230" marB="0" anchor="b">
                    <a:lnL>
                      <a:noFill/>
                    </a:lnL>
                    <a:lnR>
                      <a:noFill/>
                    </a:lnR>
                    <a:lnT>
                      <a:noFill/>
                    </a:lnT>
                    <a:lnB>
                      <a:noFill/>
                    </a:lnB>
                  </a:tcPr>
                </a:tc>
              </a:tr>
              <a:tr h="179739">
                <a:tc>
                  <a:txBody>
                    <a:bodyPr/>
                    <a:lstStyle/>
                    <a:p>
                      <a:pPr algn="l" fontAlgn="b"/>
                      <a:r>
                        <a:rPr lang="en-US" sz="1000" b="1" i="0" u="none" strike="noStrike">
                          <a:solidFill>
                            <a:srgbClr val="000000"/>
                          </a:solidFill>
                          <a:latin typeface="Calibri"/>
                        </a:rPr>
                        <a:t>Appleton</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12.2</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9.2</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12.1</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2.9</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a:solidFill>
                            <a:srgbClr val="000000"/>
                          </a:solidFill>
                          <a:latin typeface="Calibri"/>
                        </a:rPr>
                        <a:t>31</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51</a:t>
                      </a:r>
                    </a:p>
                  </a:txBody>
                  <a:tcPr marL="4230" marR="4230" marT="423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latin typeface="Calibri"/>
                        </a:rPr>
                        <a:t>20</a:t>
                      </a:r>
                    </a:p>
                  </a:txBody>
                  <a:tcPr marL="4230" marR="4230" marT="42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000" b="0" i="0" u="none" strike="noStrike">
                          <a:solidFill>
                            <a:srgbClr val="000000"/>
                          </a:solidFill>
                          <a:latin typeface="Calibri"/>
                        </a:rPr>
                        <a:t>91</a:t>
                      </a:r>
                    </a:p>
                  </a:txBody>
                  <a:tcPr marL="4230" marR="4230" marT="423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latin typeface="Calibri"/>
                        </a:rPr>
                        <a:t>100</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9</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a:solidFill>
                            <a:srgbClr val="000000"/>
                          </a:solidFill>
                          <a:latin typeface="Calibri"/>
                        </a:rPr>
                        <a:t>68</a:t>
                      </a:r>
                    </a:p>
                  </a:txBody>
                  <a:tcPr marL="4230" marR="4230" marT="4230" marB="0" anchor="b">
                    <a:lnL>
                      <a:noFill/>
                    </a:lnL>
                    <a:lnR>
                      <a:noFill/>
                    </a:lnR>
                    <a:lnT>
                      <a:noFill/>
                    </a:lnT>
                    <a:lnB>
                      <a:noFill/>
                    </a:lnB>
                  </a:tcPr>
                </a:tc>
              </a:tr>
              <a:tr h="179739">
                <a:tc>
                  <a:txBody>
                    <a:bodyPr/>
                    <a:lstStyle/>
                    <a:p>
                      <a:pPr algn="l" fontAlgn="b"/>
                      <a:r>
                        <a:rPr lang="en-US" sz="1000" b="1" i="0" u="none" strike="noStrike">
                          <a:solidFill>
                            <a:srgbClr val="000000"/>
                          </a:solidFill>
                          <a:latin typeface="Calibri"/>
                        </a:rPr>
                        <a:t>Green Bay</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12.2</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9.9</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13.0</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3.1</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a:solidFill>
                            <a:srgbClr val="000000"/>
                          </a:solidFill>
                          <a:latin typeface="Calibri"/>
                        </a:rPr>
                        <a:t>34</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54</a:t>
                      </a:r>
                    </a:p>
                  </a:txBody>
                  <a:tcPr marL="4230" marR="4230" marT="423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latin typeface="Calibri"/>
                        </a:rPr>
                        <a:t>20</a:t>
                      </a:r>
                    </a:p>
                  </a:txBody>
                  <a:tcPr marL="4230" marR="4230" marT="42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000" b="0" i="0" u="none" strike="noStrike">
                          <a:solidFill>
                            <a:srgbClr val="000000"/>
                          </a:solidFill>
                          <a:latin typeface="Calibri"/>
                        </a:rPr>
                        <a:t>93</a:t>
                      </a:r>
                    </a:p>
                  </a:txBody>
                  <a:tcPr marL="4230" marR="4230" marT="423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latin typeface="Calibri"/>
                        </a:rPr>
                        <a:t>102</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9</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dirty="0">
                          <a:solidFill>
                            <a:srgbClr val="000000"/>
                          </a:solidFill>
                          <a:latin typeface="Calibri"/>
                        </a:rPr>
                        <a:t>31</a:t>
                      </a:r>
                    </a:p>
                  </a:txBody>
                  <a:tcPr marL="4230" marR="4230" marT="4230" marB="0" anchor="b">
                    <a:lnL>
                      <a:noFill/>
                    </a:lnL>
                    <a:lnR>
                      <a:noFill/>
                    </a:lnR>
                    <a:lnT>
                      <a:noFill/>
                    </a:lnT>
                    <a:lnB>
                      <a:noFill/>
                    </a:lnB>
                  </a:tcPr>
                </a:tc>
              </a:tr>
              <a:tr h="179739">
                <a:tc>
                  <a:txBody>
                    <a:bodyPr/>
                    <a:lstStyle/>
                    <a:p>
                      <a:pPr algn="l" fontAlgn="b"/>
                      <a:r>
                        <a:rPr lang="en-US" sz="1000" b="1" i="0" u="none" strike="noStrike">
                          <a:solidFill>
                            <a:srgbClr val="000000"/>
                          </a:solidFill>
                          <a:latin typeface="Calibri"/>
                        </a:rPr>
                        <a:t>Cary</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13.3</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10.9</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14.2</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3.3</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a:solidFill>
                            <a:srgbClr val="000000"/>
                          </a:solidFill>
                          <a:latin typeface="Calibri"/>
                        </a:rPr>
                        <a:t>38</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58</a:t>
                      </a:r>
                    </a:p>
                  </a:txBody>
                  <a:tcPr marL="4230" marR="4230" marT="423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latin typeface="Calibri"/>
                        </a:rPr>
                        <a:t>20</a:t>
                      </a:r>
                    </a:p>
                  </a:txBody>
                  <a:tcPr marL="4230" marR="4230" marT="42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000" b="0" i="0" u="none" strike="noStrike">
                          <a:solidFill>
                            <a:srgbClr val="000000"/>
                          </a:solidFill>
                          <a:latin typeface="Calibri"/>
                        </a:rPr>
                        <a:t>95</a:t>
                      </a:r>
                    </a:p>
                  </a:txBody>
                  <a:tcPr marL="4230" marR="4230" marT="423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latin typeface="Calibri"/>
                        </a:rPr>
                        <a:t>104</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8</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dirty="0">
                          <a:solidFill>
                            <a:srgbClr val="000000"/>
                          </a:solidFill>
                          <a:latin typeface="Calibri"/>
                        </a:rPr>
                        <a:t>23</a:t>
                      </a:r>
                    </a:p>
                  </a:txBody>
                  <a:tcPr marL="4230" marR="4230" marT="4230" marB="0" anchor="b">
                    <a:lnL>
                      <a:noFill/>
                    </a:lnL>
                    <a:lnR>
                      <a:noFill/>
                    </a:lnR>
                    <a:lnT>
                      <a:noFill/>
                    </a:lnT>
                    <a:lnB>
                      <a:noFill/>
                    </a:lnB>
                  </a:tcPr>
                </a:tc>
              </a:tr>
              <a:tr h="179739">
                <a:tc>
                  <a:txBody>
                    <a:bodyPr/>
                    <a:lstStyle/>
                    <a:p>
                      <a:pPr algn="l" fontAlgn="b"/>
                      <a:r>
                        <a:rPr lang="en-US" sz="1000" b="1" i="0" u="none" strike="noStrike" dirty="0">
                          <a:solidFill>
                            <a:srgbClr val="000000"/>
                          </a:solidFill>
                          <a:latin typeface="Calibri"/>
                        </a:rPr>
                        <a:t>Yorba Linda</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10.8</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10.1</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14.4</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4.4</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a:solidFill>
                            <a:srgbClr val="000000"/>
                          </a:solidFill>
                          <a:latin typeface="Calibri"/>
                        </a:rPr>
                        <a:t>46</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66</a:t>
                      </a:r>
                    </a:p>
                  </a:txBody>
                  <a:tcPr marL="4230" marR="4230" marT="423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latin typeface="Calibri"/>
                        </a:rPr>
                        <a:t>20</a:t>
                      </a:r>
                    </a:p>
                  </a:txBody>
                  <a:tcPr marL="4230" marR="4230" marT="42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000" b="0" i="0" u="none" strike="noStrike">
                          <a:solidFill>
                            <a:srgbClr val="000000"/>
                          </a:solidFill>
                          <a:latin typeface="Calibri"/>
                        </a:rPr>
                        <a:t>98</a:t>
                      </a:r>
                    </a:p>
                  </a:txBody>
                  <a:tcPr marL="4230" marR="4230" marT="423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latin typeface="Calibri"/>
                        </a:rPr>
                        <a:t>108</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9</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dirty="0">
                          <a:solidFill>
                            <a:srgbClr val="000000"/>
                          </a:solidFill>
                          <a:latin typeface="Calibri"/>
                        </a:rPr>
                        <a:t>30</a:t>
                      </a:r>
                    </a:p>
                  </a:txBody>
                  <a:tcPr marL="4230" marR="4230" marT="4230" marB="0" anchor="b">
                    <a:lnL>
                      <a:noFill/>
                    </a:lnL>
                    <a:lnR>
                      <a:noFill/>
                    </a:lnR>
                    <a:lnT>
                      <a:noFill/>
                    </a:lnT>
                    <a:lnB>
                      <a:noFill/>
                    </a:lnB>
                  </a:tcPr>
                </a:tc>
              </a:tr>
              <a:tr h="179739">
                <a:tc>
                  <a:txBody>
                    <a:bodyPr/>
                    <a:lstStyle/>
                    <a:p>
                      <a:pPr algn="l" fontAlgn="b"/>
                      <a:r>
                        <a:rPr lang="en-US" sz="1000" b="1" i="0" u="none" strike="noStrike" dirty="0">
                          <a:solidFill>
                            <a:srgbClr val="000000"/>
                          </a:solidFill>
                          <a:latin typeface="Calibri"/>
                        </a:rPr>
                        <a:t>Colorado Springs South</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12.0</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9.7</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13.0</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3.4</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a:solidFill>
                            <a:srgbClr val="000000"/>
                          </a:solidFill>
                          <a:latin typeface="Calibri"/>
                        </a:rPr>
                        <a:t>36</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55</a:t>
                      </a:r>
                    </a:p>
                  </a:txBody>
                  <a:tcPr marL="4230" marR="4230" marT="423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latin typeface="Calibri"/>
                        </a:rPr>
                        <a:t>19</a:t>
                      </a:r>
                    </a:p>
                  </a:txBody>
                  <a:tcPr marL="4230" marR="4230" marT="42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000" b="0" i="0" u="none" strike="noStrike">
                          <a:solidFill>
                            <a:srgbClr val="000000"/>
                          </a:solidFill>
                          <a:latin typeface="Calibri"/>
                        </a:rPr>
                        <a:t>94</a:t>
                      </a:r>
                    </a:p>
                  </a:txBody>
                  <a:tcPr marL="4230" marR="4230" marT="423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latin typeface="Calibri"/>
                        </a:rPr>
                        <a:t>101</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8</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dirty="0">
                          <a:solidFill>
                            <a:srgbClr val="000000"/>
                          </a:solidFill>
                          <a:latin typeface="Calibri"/>
                        </a:rPr>
                        <a:t>42</a:t>
                      </a:r>
                    </a:p>
                  </a:txBody>
                  <a:tcPr marL="4230" marR="4230" marT="4230" marB="0" anchor="b">
                    <a:lnL>
                      <a:noFill/>
                    </a:lnL>
                    <a:lnR>
                      <a:noFill/>
                    </a:lnR>
                    <a:lnT>
                      <a:noFill/>
                    </a:lnT>
                    <a:lnB>
                      <a:noFill/>
                    </a:lnB>
                  </a:tcPr>
                </a:tc>
              </a:tr>
              <a:tr h="179739">
                <a:tc>
                  <a:txBody>
                    <a:bodyPr/>
                    <a:lstStyle/>
                    <a:p>
                      <a:pPr algn="l" fontAlgn="b"/>
                      <a:r>
                        <a:rPr lang="en-US" sz="1000" b="1" i="0" u="none" strike="noStrike">
                          <a:solidFill>
                            <a:srgbClr val="000000"/>
                          </a:solidFill>
                          <a:latin typeface="Calibri"/>
                        </a:rPr>
                        <a:t>Summerville</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11.0</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9.6</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12.5</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2.9</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a:solidFill>
                            <a:srgbClr val="000000"/>
                          </a:solidFill>
                          <a:latin typeface="Calibri"/>
                        </a:rPr>
                        <a:t>37</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55</a:t>
                      </a:r>
                    </a:p>
                  </a:txBody>
                  <a:tcPr marL="4230" marR="4230" marT="423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latin typeface="Calibri"/>
                        </a:rPr>
                        <a:t>19</a:t>
                      </a:r>
                    </a:p>
                  </a:txBody>
                  <a:tcPr marL="4230" marR="4230" marT="42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000" b="0" i="0" u="none" strike="noStrike">
                          <a:solidFill>
                            <a:srgbClr val="000000"/>
                          </a:solidFill>
                          <a:latin typeface="Calibri"/>
                        </a:rPr>
                        <a:t>95</a:t>
                      </a:r>
                    </a:p>
                  </a:txBody>
                  <a:tcPr marL="4230" marR="4230" marT="423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latin typeface="Calibri"/>
                        </a:rPr>
                        <a:t>103</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8</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dirty="0">
                          <a:solidFill>
                            <a:srgbClr val="000000"/>
                          </a:solidFill>
                          <a:latin typeface="Calibri"/>
                        </a:rPr>
                        <a:t>12</a:t>
                      </a:r>
                    </a:p>
                  </a:txBody>
                  <a:tcPr marL="4230" marR="4230" marT="4230" marB="0" anchor="b">
                    <a:lnL>
                      <a:noFill/>
                    </a:lnL>
                    <a:lnR>
                      <a:noFill/>
                    </a:lnR>
                    <a:lnT>
                      <a:noFill/>
                    </a:lnT>
                    <a:lnB>
                      <a:noFill/>
                    </a:lnB>
                  </a:tcPr>
                </a:tc>
              </a:tr>
              <a:tr h="179739">
                <a:tc>
                  <a:txBody>
                    <a:bodyPr/>
                    <a:lstStyle/>
                    <a:p>
                      <a:pPr algn="l" fontAlgn="b"/>
                      <a:r>
                        <a:rPr lang="en-US" sz="1000" b="1" i="0" u="none" strike="noStrike">
                          <a:solidFill>
                            <a:srgbClr val="000000"/>
                          </a:solidFill>
                          <a:latin typeface="Calibri"/>
                        </a:rPr>
                        <a:t>Atlanta-Buckhead</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12.4</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11.2</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14.5</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3.3</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a:solidFill>
                            <a:srgbClr val="000000"/>
                          </a:solidFill>
                          <a:latin typeface="Calibri"/>
                        </a:rPr>
                        <a:t>42</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60</a:t>
                      </a:r>
                    </a:p>
                  </a:txBody>
                  <a:tcPr marL="4230" marR="4230" marT="423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latin typeface="Calibri"/>
                        </a:rPr>
                        <a:t>18</a:t>
                      </a:r>
                    </a:p>
                  </a:txBody>
                  <a:tcPr marL="4230" marR="4230" marT="42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000" b="0" i="0" u="none" strike="noStrike">
                          <a:solidFill>
                            <a:srgbClr val="000000"/>
                          </a:solidFill>
                          <a:latin typeface="Calibri"/>
                        </a:rPr>
                        <a:t>97</a:t>
                      </a:r>
                    </a:p>
                  </a:txBody>
                  <a:tcPr marL="4230" marR="4230" marT="423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latin typeface="Calibri"/>
                        </a:rPr>
                        <a:t>105</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8</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a:solidFill>
                            <a:srgbClr val="000000"/>
                          </a:solidFill>
                          <a:latin typeface="Calibri"/>
                        </a:rPr>
                        <a:t>26</a:t>
                      </a:r>
                    </a:p>
                  </a:txBody>
                  <a:tcPr marL="4230" marR="4230" marT="4230" marB="0" anchor="b">
                    <a:lnL>
                      <a:noFill/>
                    </a:lnL>
                    <a:lnR>
                      <a:noFill/>
                    </a:lnR>
                    <a:lnT>
                      <a:noFill/>
                    </a:lnT>
                    <a:lnB>
                      <a:noFill/>
                    </a:lnB>
                  </a:tcPr>
                </a:tc>
              </a:tr>
              <a:tr h="179739">
                <a:tc>
                  <a:txBody>
                    <a:bodyPr/>
                    <a:lstStyle/>
                    <a:p>
                      <a:pPr algn="l" fontAlgn="b"/>
                      <a:r>
                        <a:rPr lang="en-US" sz="1000" b="1" i="0" u="none" strike="noStrike">
                          <a:solidFill>
                            <a:srgbClr val="000000"/>
                          </a:solidFill>
                          <a:latin typeface="Calibri"/>
                        </a:rPr>
                        <a:t>Ormond Beach</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10.1</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8.7</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11.7</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3.0</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a:solidFill>
                            <a:srgbClr val="000000"/>
                          </a:solidFill>
                          <a:latin typeface="Calibri"/>
                        </a:rPr>
                        <a:t>36</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54</a:t>
                      </a:r>
                    </a:p>
                  </a:txBody>
                  <a:tcPr marL="4230" marR="4230" marT="423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latin typeface="Calibri"/>
                        </a:rPr>
                        <a:t>18</a:t>
                      </a:r>
                    </a:p>
                  </a:txBody>
                  <a:tcPr marL="4230" marR="4230" marT="42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000" b="0" i="0" u="none" strike="noStrike">
                          <a:solidFill>
                            <a:srgbClr val="000000"/>
                          </a:solidFill>
                          <a:latin typeface="Calibri"/>
                        </a:rPr>
                        <a:t>94</a:t>
                      </a:r>
                    </a:p>
                  </a:txBody>
                  <a:tcPr marL="4230" marR="4230" marT="423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latin typeface="Calibri"/>
                        </a:rPr>
                        <a:t>102</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8</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dirty="0">
                          <a:solidFill>
                            <a:srgbClr val="000000"/>
                          </a:solidFill>
                          <a:latin typeface="Calibri"/>
                        </a:rPr>
                        <a:t>21</a:t>
                      </a:r>
                    </a:p>
                  </a:txBody>
                  <a:tcPr marL="4230" marR="4230" marT="4230" marB="0" anchor="b">
                    <a:lnL>
                      <a:noFill/>
                    </a:lnL>
                    <a:lnR>
                      <a:noFill/>
                    </a:lnR>
                    <a:lnT>
                      <a:noFill/>
                    </a:lnT>
                    <a:lnB>
                      <a:noFill/>
                    </a:lnB>
                  </a:tcPr>
                </a:tc>
              </a:tr>
              <a:tr h="179739">
                <a:tc>
                  <a:txBody>
                    <a:bodyPr/>
                    <a:lstStyle/>
                    <a:p>
                      <a:pPr algn="l" fontAlgn="b"/>
                      <a:r>
                        <a:rPr lang="en-US" sz="1000" b="1" i="0" u="none" strike="noStrike">
                          <a:solidFill>
                            <a:srgbClr val="000000"/>
                          </a:solidFill>
                          <a:latin typeface="Calibri"/>
                        </a:rPr>
                        <a:t>The Woodlands</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10.7</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9.2</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12.1</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2.9</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a:solidFill>
                            <a:srgbClr val="000000"/>
                          </a:solidFill>
                          <a:latin typeface="Calibri"/>
                        </a:rPr>
                        <a:t>39</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57</a:t>
                      </a:r>
                    </a:p>
                  </a:txBody>
                  <a:tcPr marL="4230" marR="4230" marT="423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latin typeface="Calibri"/>
                        </a:rPr>
                        <a:t>18</a:t>
                      </a:r>
                    </a:p>
                  </a:txBody>
                  <a:tcPr marL="4230" marR="4230" marT="42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000" b="0" i="0" u="none" strike="noStrike">
                          <a:solidFill>
                            <a:srgbClr val="000000"/>
                          </a:solidFill>
                          <a:latin typeface="Calibri"/>
                        </a:rPr>
                        <a:t>95</a:t>
                      </a:r>
                    </a:p>
                  </a:txBody>
                  <a:tcPr marL="4230" marR="4230" marT="423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latin typeface="Calibri"/>
                        </a:rPr>
                        <a:t>103</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8</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dirty="0">
                          <a:solidFill>
                            <a:srgbClr val="000000"/>
                          </a:solidFill>
                          <a:latin typeface="Calibri"/>
                        </a:rPr>
                        <a:t>15</a:t>
                      </a:r>
                    </a:p>
                  </a:txBody>
                  <a:tcPr marL="4230" marR="4230" marT="4230" marB="0" anchor="b">
                    <a:lnL>
                      <a:noFill/>
                    </a:lnL>
                    <a:lnR>
                      <a:noFill/>
                    </a:lnR>
                    <a:lnT>
                      <a:noFill/>
                    </a:lnT>
                    <a:lnB>
                      <a:noFill/>
                    </a:lnB>
                  </a:tcPr>
                </a:tc>
              </a:tr>
              <a:tr h="179739">
                <a:tc>
                  <a:txBody>
                    <a:bodyPr/>
                    <a:lstStyle/>
                    <a:p>
                      <a:pPr algn="l" fontAlgn="b"/>
                      <a:r>
                        <a:rPr lang="en-US" sz="1000" b="1" i="0" u="none" strike="noStrike" dirty="0">
                          <a:solidFill>
                            <a:srgbClr val="000000"/>
                          </a:solidFill>
                          <a:latin typeface="Calibri"/>
                        </a:rPr>
                        <a:t>Greenville</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10.8</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8.9</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11.3</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2.4</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a:solidFill>
                            <a:srgbClr val="000000"/>
                          </a:solidFill>
                          <a:latin typeface="Calibri"/>
                        </a:rPr>
                        <a:t>34</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51</a:t>
                      </a:r>
                    </a:p>
                  </a:txBody>
                  <a:tcPr marL="4230" marR="4230" marT="423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latin typeface="Calibri"/>
                        </a:rPr>
                        <a:t>17</a:t>
                      </a:r>
                    </a:p>
                  </a:txBody>
                  <a:tcPr marL="4230" marR="4230" marT="42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000" b="0" i="0" u="none" strike="noStrike">
                          <a:solidFill>
                            <a:srgbClr val="000000"/>
                          </a:solidFill>
                          <a:latin typeface="Calibri"/>
                        </a:rPr>
                        <a:t>93</a:t>
                      </a:r>
                    </a:p>
                  </a:txBody>
                  <a:tcPr marL="4230" marR="4230" marT="423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latin typeface="Calibri"/>
                        </a:rPr>
                        <a:t>100</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8</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dirty="0">
                          <a:solidFill>
                            <a:srgbClr val="000000"/>
                          </a:solidFill>
                          <a:latin typeface="Calibri"/>
                        </a:rPr>
                        <a:t>57</a:t>
                      </a:r>
                    </a:p>
                  </a:txBody>
                  <a:tcPr marL="4230" marR="4230" marT="4230" marB="0" anchor="b">
                    <a:lnL>
                      <a:noFill/>
                    </a:lnL>
                    <a:lnR>
                      <a:noFill/>
                    </a:lnR>
                    <a:lnT>
                      <a:noFill/>
                    </a:lnT>
                    <a:lnB>
                      <a:noFill/>
                    </a:lnB>
                  </a:tcPr>
                </a:tc>
              </a:tr>
              <a:tr h="179739">
                <a:tc>
                  <a:txBody>
                    <a:bodyPr/>
                    <a:lstStyle/>
                    <a:p>
                      <a:pPr algn="l" fontAlgn="b"/>
                      <a:r>
                        <a:rPr lang="en-US" sz="1000" b="1" i="0" u="none" strike="noStrike">
                          <a:solidFill>
                            <a:srgbClr val="000000"/>
                          </a:solidFill>
                          <a:latin typeface="Calibri"/>
                        </a:rPr>
                        <a:t>Brentwood</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12.4</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9.5</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12.6</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3.1</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a:solidFill>
                            <a:srgbClr val="000000"/>
                          </a:solidFill>
                          <a:latin typeface="Calibri"/>
                        </a:rPr>
                        <a:t>36</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54</a:t>
                      </a:r>
                    </a:p>
                  </a:txBody>
                  <a:tcPr marL="4230" marR="4230" marT="423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latin typeface="Calibri"/>
                        </a:rPr>
                        <a:t>17</a:t>
                      </a:r>
                    </a:p>
                  </a:txBody>
                  <a:tcPr marL="4230" marR="4230" marT="42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000" b="0" i="0" u="none" strike="noStrike">
                          <a:solidFill>
                            <a:srgbClr val="000000"/>
                          </a:solidFill>
                          <a:latin typeface="Calibri"/>
                        </a:rPr>
                        <a:t>94</a:t>
                      </a:r>
                    </a:p>
                  </a:txBody>
                  <a:tcPr marL="4230" marR="4230" marT="423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latin typeface="Calibri"/>
                        </a:rPr>
                        <a:t>102</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8</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dirty="0">
                          <a:solidFill>
                            <a:srgbClr val="000000"/>
                          </a:solidFill>
                          <a:latin typeface="Calibri"/>
                        </a:rPr>
                        <a:t>22</a:t>
                      </a:r>
                    </a:p>
                  </a:txBody>
                  <a:tcPr marL="4230" marR="4230" marT="4230" marB="0" anchor="b">
                    <a:lnL>
                      <a:noFill/>
                    </a:lnL>
                    <a:lnR>
                      <a:noFill/>
                    </a:lnR>
                    <a:lnT>
                      <a:noFill/>
                    </a:lnT>
                    <a:lnB>
                      <a:noFill/>
                    </a:lnB>
                  </a:tcPr>
                </a:tc>
              </a:tr>
              <a:tr h="179739">
                <a:tc>
                  <a:txBody>
                    <a:bodyPr/>
                    <a:lstStyle/>
                    <a:p>
                      <a:pPr algn="l" fontAlgn="b"/>
                      <a:r>
                        <a:rPr lang="en-US" sz="1000" b="1" i="0" u="none" strike="noStrike">
                          <a:solidFill>
                            <a:srgbClr val="000000"/>
                          </a:solidFill>
                          <a:latin typeface="Calibri"/>
                        </a:rPr>
                        <a:t>Lexington South</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11.4</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9.5</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12.7</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3.2</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a:solidFill>
                            <a:srgbClr val="000000"/>
                          </a:solidFill>
                          <a:latin typeface="Calibri"/>
                        </a:rPr>
                        <a:t>36</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52</a:t>
                      </a:r>
                    </a:p>
                  </a:txBody>
                  <a:tcPr marL="4230" marR="4230" marT="423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latin typeface="Calibri"/>
                        </a:rPr>
                        <a:t>16</a:t>
                      </a:r>
                    </a:p>
                  </a:txBody>
                  <a:tcPr marL="4230" marR="4230" marT="42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000" b="0" i="0" u="none" strike="noStrike">
                          <a:solidFill>
                            <a:srgbClr val="000000"/>
                          </a:solidFill>
                          <a:latin typeface="Calibri"/>
                        </a:rPr>
                        <a:t>91</a:t>
                      </a:r>
                    </a:p>
                  </a:txBody>
                  <a:tcPr marL="4230" marR="4230" marT="423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latin typeface="Calibri"/>
                        </a:rPr>
                        <a:t>101</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9</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a:solidFill>
                            <a:srgbClr val="000000"/>
                          </a:solidFill>
                          <a:latin typeface="Calibri"/>
                        </a:rPr>
                        <a:t>14</a:t>
                      </a:r>
                    </a:p>
                  </a:txBody>
                  <a:tcPr marL="4230" marR="4230" marT="4230" marB="0" anchor="b">
                    <a:lnL>
                      <a:noFill/>
                    </a:lnL>
                    <a:lnR>
                      <a:noFill/>
                    </a:lnR>
                    <a:lnT>
                      <a:noFill/>
                    </a:lnT>
                    <a:lnB>
                      <a:noFill/>
                    </a:lnB>
                  </a:tcPr>
                </a:tc>
              </a:tr>
              <a:tr h="179739">
                <a:tc>
                  <a:txBody>
                    <a:bodyPr/>
                    <a:lstStyle/>
                    <a:p>
                      <a:pPr algn="l" fontAlgn="b"/>
                      <a:r>
                        <a:rPr lang="en-US" sz="1000" b="1" i="0" u="none" strike="noStrike">
                          <a:solidFill>
                            <a:srgbClr val="000000"/>
                          </a:solidFill>
                          <a:latin typeface="Calibri"/>
                        </a:rPr>
                        <a:t>San Antonio Northeast</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10.3</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8.9</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11.0</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2.1</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a:solidFill>
                            <a:srgbClr val="000000"/>
                          </a:solidFill>
                          <a:latin typeface="Calibri"/>
                        </a:rPr>
                        <a:t>35</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51</a:t>
                      </a:r>
                    </a:p>
                  </a:txBody>
                  <a:tcPr marL="4230" marR="4230" marT="423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latin typeface="Calibri"/>
                        </a:rPr>
                        <a:t>16</a:t>
                      </a:r>
                    </a:p>
                  </a:txBody>
                  <a:tcPr marL="4230" marR="4230" marT="42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000" b="0" i="0" u="none" strike="noStrike">
                          <a:solidFill>
                            <a:srgbClr val="000000"/>
                          </a:solidFill>
                          <a:latin typeface="Calibri"/>
                        </a:rPr>
                        <a:t>93</a:t>
                      </a:r>
                    </a:p>
                  </a:txBody>
                  <a:tcPr marL="4230" marR="4230" marT="423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latin typeface="Calibri"/>
                        </a:rPr>
                        <a:t>101</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7</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dirty="0">
                          <a:solidFill>
                            <a:srgbClr val="000000"/>
                          </a:solidFill>
                          <a:latin typeface="Calibri"/>
                        </a:rPr>
                        <a:t>19</a:t>
                      </a:r>
                    </a:p>
                  </a:txBody>
                  <a:tcPr marL="4230" marR="4230" marT="4230" marB="0" anchor="b">
                    <a:lnL>
                      <a:noFill/>
                    </a:lnL>
                    <a:lnR>
                      <a:noFill/>
                    </a:lnR>
                    <a:lnT>
                      <a:noFill/>
                    </a:lnT>
                    <a:lnB>
                      <a:noFill/>
                    </a:lnB>
                  </a:tcPr>
                </a:tc>
              </a:tr>
              <a:tr h="179739">
                <a:tc>
                  <a:txBody>
                    <a:bodyPr/>
                    <a:lstStyle/>
                    <a:p>
                      <a:pPr algn="l" fontAlgn="b"/>
                      <a:r>
                        <a:rPr lang="en-US" sz="1000" b="1" i="0" u="none" strike="noStrike">
                          <a:solidFill>
                            <a:srgbClr val="000000"/>
                          </a:solidFill>
                          <a:latin typeface="Calibri"/>
                        </a:rPr>
                        <a:t>Lake Mary</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10.5</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8.4</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10.1</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1.8</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a:solidFill>
                            <a:srgbClr val="000000"/>
                          </a:solidFill>
                          <a:latin typeface="Calibri"/>
                        </a:rPr>
                        <a:t>31</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48</a:t>
                      </a:r>
                    </a:p>
                  </a:txBody>
                  <a:tcPr marL="4230" marR="4230" marT="423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latin typeface="Calibri"/>
                        </a:rPr>
                        <a:t>16</a:t>
                      </a:r>
                    </a:p>
                  </a:txBody>
                  <a:tcPr marL="4230" marR="4230" marT="42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000" b="0" i="0" u="none" strike="noStrike">
                          <a:solidFill>
                            <a:srgbClr val="000000"/>
                          </a:solidFill>
                          <a:latin typeface="Calibri"/>
                        </a:rPr>
                        <a:t>92</a:t>
                      </a:r>
                    </a:p>
                  </a:txBody>
                  <a:tcPr marL="4230" marR="4230" marT="423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latin typeface="Calibri"/>
                        </a:rPr>
                        <a:t>100</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7</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dirty="0">
                          <a:solidFill>
                            <a:srgbClr val="000000"/>
                          </a:solidFill>
                          <a:latin typeface="Calibri"/>
                        </a:rPr>
                        <a:t>14</a:t>
                      </a:r>
                    </a:p>
                  </a:txBody>
                  <a:tcPr marL="4230" marR="4230" marT="4230" marB="0" anchor="b">
                    <a:lnL>
                      <a:noFill/>
                    </a:lnL>
                    <a:lnR>
                      <a:noFill/>
                    </a:lnR>
                    <a:lnT>
                      <a:noFill/>
                    </a:lnT>
                    <a:lnB>
                      <a:noFill/>
                    </a:lnB>
                  </a:tcPr>
                </a:tc>
              </a:tr>
              <a:tr h="179739">
                <a:tc>
                  <a:txBody>
                    <a:bodyPr/>
                    <a:lstStyle/>
                    <a:p>
                      <a:pPr algn="l" fontAlgn="b"/>
                      <a:r>
                        <a:rPr lang="en-US" sz="1000" b="1" i="0" u="none" strike="noStrike">
                          <a:solidFill>
                            <a:srgbClr val="000000"/>
                          </a:solidFill>
                          <a:latin typeface="Calibri"/>
                        </a:rPr>
                        <a:t>Little Rock</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11.8</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9.8</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12.5</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2.7</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a:solidFill>
                            <a:srgbClr val="000000"/>
                          </a:solidFill>
                          <a:latin typeface="Calibri"/>
                        </a:rPr>
                        <a:t>34</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50</a:t>
                      </a:r>
                    </a:p>
                  </a:txBody>
                  <a:tcPr marL="4230" marR="4230" marT="423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latin typeface="Calibri"/>
                        </a:rPr>
                        <a:t>16</a:t>
                      </a:r>
                    </a:p>
                  </a:txBody>
                  <a:tcPr marL="4230" marR="4230" marT="42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000" b="0" i="0" u="none" strike="noStrike">
                          <a:solidFill>
                            <a:srgbClr val="000000"/>
                          </a:solidFill>
                          <a:latin typeface="Calibri"/>
                        </a:rPr>
                        <a:t>93</a:t>
                      </a:r>
                    </a:p>
                  </a:txBody>
                  <a:tcPr marL="4230" marR="4230" marT="423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latin typeface="Calibri"/>
                        </a:rPr>
                        <a:t>101</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8</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dirty="0">
                          <a:solidFill>
                            <a:srgbClr val="000000"/>
                          </a:solidFill>
                          <a:latin typeface="Calibri"/>
                        </a:rPr>
                        <a:t>28</a:t>
                      </a:r>
                    </a:p>
                  </a:txBody>
                  <a:tcPr marL="4230" marR="4230" marT="4230" marB="0" anchor="b">
                    <a:lnL>
                      <a:noFill/>
                    </a:lnL>
                    <a:lnR>
                      <a:noFill/>
                    </a:lnR>
                    <a:lnT>
                      <a:noFill/>
                    </a:lnT>
                    <a:lnB>
                      <a:noFill/>
                    </a:lnB>
                  </a:tcPr>
                </a:tc>
              </a:tr>
              <a:tr h="179739">
                <a:tc>
                  <a:txBody>
                    <a:bodyPr/>
                    <a:lstStyle/>
                    <a:p>
                      <a:pPr algn="l" fontAlgn="b"/>
                      <a:r>
                        <a:rPr lang="en-US" sz="1000" b="1" i="0" u="none" strike="noStrike">
                          <a:solidFill>
                            <a:srgbClr val="000000"/>
                          </a:solidFill>
                          <a:latin typeface="Calibri"/>
                        </a:rPr>
                        <a:t>Raleigh</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10.7</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8.4</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10.4</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2.0</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a:solidFill>
                            <a:srgbClr val="000000"/>
                          </a:solidFill>
                          <a:latin typeface="Calibri"/>
                        </a:rPr>
                        <a:t>28</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43</a:t>
                      </a:r>
                    </a:p>
                  </a:txBody>
                  <a:tcPr marL="4230" marR="4230" marT="423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latin typeface="Calibri"/>
                        </a:rPr>
                        <a:t>15</a:t>
                      </a:r>
                    </a:p>
                  </a:txBody>
                  <a:tcPr marL="4230" marR="4230" marT="42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000" b="0" i="0" u="none" strike="noStrike">
                          <a:solidFill>
                            <a:srgbClr val="000000"/>
                          </a:solidFill>
                          <a:latin typeface="Calibri"/>
                        </a:rPr>
                        <a:t>89</a:t>
                      </a:r>
                    </a:p>
                  </a:txBody>
                  <a:tcPr marL="4230" marR="4230" marT="423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latin typeface="Calibri"/>
                        </a:rPr>
                        <a:t>97</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8</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dirty="0">
                          <a:solidFill>
                            <a:srgbClr val="000000"/>
                          </a:solidFill>
                          <a:latin typeface="Calibri"/>
                        </a:rPr>
                        <a:t>24</a:t>
                      </a:r>
                    </a:p>
                  </a:txBody>
                  <a:tcPr marL="4230" marR="4230" marT="4230" marB="0" anchor="b">
                    <a:lnL>
                      <a:noFill/>
                    </a:lnL>
                    <a:lnR>
                      <a:noFill/>
                    </a:lnR>
                    <a:lnT>
                      <a:noFill/>
                    </a:lnT>
                    <a:lnB>
                      <a:noFill/>
                    </a:lnB>
                  </a:tcPr>
                </a:tc>
              </a:tr>
              <a:tr h="197747">
                <a:tc>
                  <a:txBody>
                    <a:bodyPr/>
                    <a:lstStyle/>
                    <a:p>
                      <a:pPr algn="l" fontAlgn="b"/>
                      <a:r>
                        <a:rPr lang="en-US" sz="1000" b="1" i="0" u="none" strike="noStrike">
                          <a:solidFill>
                            <a:srgbClr val="000000"/>
                          </a:solidFill>
                          <a:latin typeface="Calibri"/>
                        </a:rPr>
                        <a:t>Virginia Beach Town Center</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14.3</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9.5</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11.8</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2.3</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a:solidFill>
                            <a:srgbClr val="000000"/>
                          </a:solidFill>
                          <a:latin typeface="Calibri"/>
                        </a:rPr>
                        <a:t>22</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37</a:t>
                      </a:r>
                    </a:p>
                  </a:txBody>
                  <a:tcPr marL="4230" marR="4230" marT="423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latin typeface="Calibri"/>
                        </a:rPr>
                        <a:t>15</a:t>
                      </a:r>
                    </a:p>
                  </a:txBody>
                  <a:tcPr marL="4230" marR="4230" marT="42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000" b="0" i="0" u="none" strike="noStrike">
                          <a:solidFill>
                            <a:srgbClr val="000000"/>
                          </a:solidFill>
                          <a:latin typeface="Calibri"/>
                        </a:rPr>
                        <a:t>87</a:t>
                      </a:r>
                    </a:p>
                  </a:txBody>
                  <a:tcPr marL="4230" marR="4230" marT="423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latin typeface="Calibri"/>
                        </a:rPr>
                        <a:t>94</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7</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dirty="0">
                          <a:solidFill>
                            <a:srgbClr val="000000"/>
                          </a:solidFill>
                          <a:latin typeface="Calibri"/>
                        </a:rPr>
                        <a:t>16</a:t>
                      </a:r>
                    </a:p>
                  </a:txBody>
                  <a:tcPr marL="4230" marR="4230" marT="4230" marB="0" anchor="b">
                    <a:lnL>
                      <a:noFill/>
                    </a:lnL>
                    <a:lnR>
                      <a:noFill/>
                    </a:lnR>
                    <a:lnT>
                      <a:noFill/>
                    </a:lnT>
                    <a:lnB>
                      <a:noFill/>
                    </a:lnB>
                  </a:tcPr>
                </a:tc>
              </a:tr>
              <a:tr h="179739">
                <a:tc>
                  <a:txBody>
                    <a:bodyPr/>
                    <a:lstStyle/>
                    <a:p>
                      <a:pPr algn="l" fontAlgn="b"/>
                      <a:r>
                        <a:rPr lang="en-US" sz="1000" b="1" i="0" u="none" strike="noStrike">
                          <a:solidFill>
                            <a:srgbClr val="000000"/>
                          </a:solidFill>
                          <a:latin typeface="Calibri"/>
                        </a:rPr>
                        <a:t>Indianapolis Northeast</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11.5</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9.7</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12.1</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2.3</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a:solidFill>
                            <a:srgbClr val="000000"/>
                          </a:solidFill>
                          <a:latin typeface="Calibri"/>
                        </a:rPr>
                        <a:t>33</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48</a:t>
                      </a:r>
                    </a:p>
                  </a:txBody>
                  <a:tcPr marL="4230" marR="4230" marT="423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latin typeface="Calibri"/>
                        </a:rPr>
                        <a:t>15</a:t>
                      </a:r>
                    </a:p>
                  </a:txBody>
                  <a:tcPr marL="4230" marR="4230" marT="42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000" b="0" i="0" u="none" strike="noStrike">
                          <a:solidFill>
                            <a:srgbClr val="000000"/>
                          </a:solidFill>
                          <a:latin typeface="Calibri"/>
                        </a:rPr>
                        <a:t>91</a:t>
                      </a:r>
                    </a:p>
                  </a:txBody>
                  <a:tcPr marL="4230" marR="4230" marT="423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latin typeface="Calibri"/>
                        </a:rPr>
                        <a:t>99</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8</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dirty="0">
                          <a:solidFill>
                            <a:srgbClr val="000000"/>
                          </a:solidFill>
                          <a:latin typeface="Calibri"/>
                        </a:rPr>
                        <a:t>38</a:t>
                      </a:r>
                    </a:p>
                  </a:txBody>
                  <a:tcPr marL="4230" marR="4230" marT="4230" marB="0" anchor="b">
                    <a:lnL>
                      <a:noFill/>
                    </a:lnL>
                    <a:lnR>
                      <a:noFill/>
                    </a:lnR>
                    <a:lnT>
                      <a:noFill/>
                    </a:lnT>
                    <a:lnB>
                      <a:noFill/>
                    </a:lnB>
                  </a:tcPr>
                </a:tc>
              </a:tr>
              <a:tr h="179739">
                <a:tc>
                  <a:txBody>
                    <a:bodyPr/>
                    <a:lstStyle/>
                    <a:p>
                      <a:pPr algn="l" fontAlgn="b"/>
                      <a:r>
                        <a:rPr lang="en-US" sz="1000" b="1" i="0" u="none" strike="noStrike" dirty="0">
                          <a:solidFill>
                            <a:srgbClr val="000000"/>
                          </a:solidFill>
                          <a:latin typeface="Calibri"/>
                        </a:rPr>
                        <a:t>Severna Park</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12.7</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11.0</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13.9</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2.9</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a:solidFill>
                            <a:srgbClr val="000000"/>
                          </a:solidFill>
                          <a:latin typeface="Calibri"/>
                        </a:rPr>
                        <a:t>44</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58</a:t>
                      </a:r>
                    </a:p>
                  </a:txBody>
                  <a:tcPr marL="4230" marR="4230" marT="423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latin typeface="Calibri"/>
                        </a:rPr>
                        <a:t>15</a:t>
                      </a:r>
                    </a:p>
                  </a:txBody>
                  <a:tcPr marL="4230" marR="4230" marT="42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000" b="0" i="0" u="none" strike="noStrike">
                          <a:solidFill>
                            <a:srgbClr val="000000"/>
                          </a:solidFill>
                          <a:latin typeface="Calibri"/>
                        </a:rPr>
                        <a:t>97</a:t>
                      </a:r>
                    </a:p>
                  </a:txBody>
                  <a:tcPr marL="4230" marR="4230" marT="423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latin typeface="Calibri"/>
                        </a:rPr>
                        <a:t>104</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7</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dirty="0">
                          <a:solidFill>
                            <a:srgbClr val="000000"/>
                          </a:solidFill>
                          <a:latin typeface="Calibri"/>
                        </a:rPr>
                        <a:t>25</a:t>
                      </a:r>
                    </a:p>
                  </a:txBody>
                  <a:tcPr marL="4230" marR="4230" marT="4230" marB="0" anchor="b">
                    <a:lnL>
                      <a:noFill/>
                    </a:lnL>
                    <a:lnR>
                      <a:noFill/>
                    </a:lnR>
                    <a:lnT>
                      <a:noFill/>
                    </a:lnT>
                    <a:lnB>
                      <a:noFill/>
                    </a:lnB>
                  </a:tcPr>
                </a:tc>
              </a:tr>
              <a:tr h="149635">
                <a:tc>
                  <a:txBody>
                    <a:bodyPr/>
                    <a:lstStyle/>
                    <a:p>
                      <a:pPr algn="l" fontAlgn="b"/>
                      <a:r>
                        <a:rPr lang="en-US" sz="1000" b="1" i="0" u="none" strike="noStrike" dirty="0">
                          <a:solidFill>
                            <a:srgbClr val="000000"/>
                          </a:solidFill>
                          <a:latin typeface="Calibri"/>
                        </a:rPr>
                        <a:t>Chanhassen</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11.4</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9.3</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11.9</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2.6</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a:solidFill>
                            <a:srgbClr val="000000"/>
                          </a:solidFill>
                          <a:latin typeface="Calibri"/>
                        </a:rPr>
                        <a:t>35</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50</a:t>
                      </a:r>
                    </a:p>
                  </a:txBody>
                  <a:tcPr marL="4230" marR="4230" marT="423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latin typeface="Calibri"/>
                        </a:rPr>
                        <a:t>15</a:t>
                      </a:r>
                    </a:p>
                  </a:txBody>
                  <a:tcPr marL="4230" marR="4230" marT="42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000" b="0" i="0" u="none" strike="noStrike">
                          <a:solidFill>
                            <a:srgbClr val="000000"/>
                          </a:solidFill>
                          <a:latin typeface="Calibri"/>
                        </a:rPr>
                        <a:t>93</a:t>
                      </a:r>
                    </a:p>
                  </a:txBody>
                  <a:tcPr marL="4230" marR="4230" marT="423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latin typeface="Calibri"/>
                        </a:rPr>
                        <a:t>100</a:t>
                      </a:r>
                    </a:p>
                  </a:txBody>
                  <a:tcPr marL="4230" marR="4230" marT="4230" marB="0" anchor="b">
                    <a:lnL>
                      <a:noFill/>
                    </a:lnL>
                    <a:lnR>
                      <a:noFill/>
                    </a:lnR>
                    <a:lnT>
                      <a:noFill/>
                    </a:lnT>
                    <a:lnB>
                      <a:noFill/>
                    </a:lnB>
                  </a:tcPr>
                </a:tc>
                <a:tc>
                  <a:txBody>
                    <a:bodyPr/>
                    <a:lstStyle/>
                    <a:p>
                      <a:pPr algn="ctr" fontAlgn="b"/>
                      <a:r>
                        <a:rPr lang="en-US" sz="1000" b="0" i="0" u="none" strike="noStrike">
                          <a:solidFill>
                            <a:srgbClr val="000000"/>
                          </a:solidFill>
                          <a:latin typeface="Calibri"/>
                        </a:rPr>
                        <a:t>7</a:t>
                      </a:r>
                    </a:p>
                  </a:txBody>
                  <a:tcPr marL="4230" marR="4230" marT="4230" marB="0" anchor="b">
                    <a:lnL>
                      <a:noFill/>
                    </a:lnL>
                    <a:lnR>
                      <a:noFill/>
                    </a:lnR>
                    <a:lnT>
                      <a:noFill/>
                    </a:lnT>
                    <a:lnB>
                      <a:noFill/>
                    </a:lnB>
                    <a:solidFill>
                      <a:srgbClr val="F2DDDC"/>
                    </a:solidFill>
                  </a:tcPr>
                </a:tc>
                <a:tc>
                  <a:txBody>
                    <a:bodyPr/>
                    <a:lstStyle/>
                    <a:p>
                      <a:pPr algn="ctr" fontAlgn="b"/>
                      <a:r>
                        <a:rPr lang="en-US" sz="1000" b="0" i="0" u="none" strike="noStrike" dirty="0">
                          <a:solidFill>
                            <a:srgbClr val="000000"/>
                          </a:solidFill>
                          <a:latin typeface="Calibri"/>
                        </a:rPr>
                        <a:t>32</a:t>
                      </a:r>
                    </a:p>
                  </a:txBody>
                  <a:tcPr marL="4230" marR="4230" marT="4230" marB="0" anchor="b">
                    <a:lnL>
                      <a:noFill/>
                    </a:lnL>
                    <a:lnR>
                      <a:noFill/>
                    </a:lnR>
                    <a:lnT>
                      <a:noFill/>
                    </a:lnT>
                    <a:lnB>
                      <a:noFill/>
                    </a:lnB>
                  </a:tcPr>
                </a:tc>
              </a:tr>
              <a:tr h="179739">
                <a:tc gridSpan="12">
                  <a:txBody>
                    <a:bodyPr/>
                    <a:lstStyle/>
                    <a:p>
                      <a:pPr algn="l" fontAlgn="b"/>
                      <a:r>
                        <a:rPr lang="en-US" sz="1400" b="1" i="0" u="none" strike="noStrike" dirty="0" smtClean="0">
                          <a:solidFill>
                            <a:srgbClr val="000000"/>
                          </a:solidFill>
                          <a:latin typeface="Calibri"/>
                        </a:rPr>
                        <a:t>****** (19 Centers </a:t>
                      </a:r>
                      <a:r>
                        <a:rPr lang="en-US" sz="1400" b="1" i="0" u="none" strike="noStrike" dirty="0" smtClean="0">
                          <a:solidFill>
                            <a:srgbClr val="000000"/>
                          </a:solidFill>
                          <a:latin typeface="+mn-lt"/>
                        </a:rPr>
                        <a:t>either  &lt;15 %tile Gain or </a:t>
                      </a:r>
                      <a:r>
                        <a:rPr lang="en-US" sz="1400" b="1" i="0" u="none" strike="noStrike" dirty="0" smtClean="0">
                          <a:solidFill>
                            <a:srgbClr val="000000"/>
                          </a:solidFill>
                          <a:latin typeface="Calibri"/>
                        </a:rPr>
                        <a:t>&lt;10 Students)</a:t>
                      </a:r>
                      <a:endParaRPr lang="en-US" sz="1400" b="1" i="0" u="none" strike="noStrike" dirty="0">
                        <a:solidFill>
                          <a:srgbClr val="000000"/>
                        </a:solidFill>
                        <a:latin typeface="Calibri"/>
                      </a:endParaRPr>
                    </a:p>
                  </a:txBody>
                  <a:tcPr marL="4230" marR="4230" marT="4230" marB="0" anchor="b">
                    <a:lnL>
                      <a:noFill/>
                    </a:lnL>
                    <a:lnR>
                      <a:noFill/>
                    </a:lnR>
                    <a:lnT>
                      <a:noFill/>
                    </a:lnT>
                    <a:lnB>
                      <a:noFill/>
                    </a:lnB>
                  </a:tcPr>
                </a:tc>
                <a:tc hMerge="1">
                  <a:txBody>
                    <a:bodyPr/>
                    <a:lstStyle/>
                    <a:p>
                      <a:pPr algn="ctr" fontAlgn="b"/>
                      <a:endParaRPr lang="en-US" sz="1000" b="0" i="0" u="none" strike="noStrike" dirty="0">
                        <a:solidFill>
                          <a:srgbClr val="000000"/>
                        </a:solidFill>
                        <a:latin typeface="Calibri"/>
                      </a:endParaRPr>
                    </a:p>
                  </a:txBody>
                  <a:tcPr marL="4230" marR="4230" marT="4230" marB="0" anchor="b">
                    <a:lnL>
                      <a:noFill/>
                    </a:lnL>
                    <a:lnR>
                      <a:noFill/>
                    </a:lnR>
                    <a:lnT>
                      <a:noFill/>
                    </a:lnT>
                    <a:lnB>
                      <a:noFill/>
                    </a:lnB>
                  </a:tcPr>
                </a:tc>
                <a:tc hMerge="1">
                  <a:txBody>
                    <a:bodyPr/>
                    <a:lstStyle/>
                    <a:p>
                      <a:pPr algn="ctr" fontAlgn="b"/>
                      <a:endParaRPr lang="en-US" sz="1000" b="0" i="0" u="none" strike="noStrike" dirty="0">
                        <a:solidFill>
                          <a:srgbClr val="000000"/>
                        </a:solidFill>
                        <a:latin typeface="Calibri"/>
                      </a:endParaRPr>
                    </a:p>
                  </a:txBody>
                  <a:tcPr marL="4230" marR="4230" marT="4230" marB="0" anchor="b">
                    <a:lnL>
                      <a:noFill/>
                    </a:lnL>
                    <a:lnR>
                      <a:noFill/>
                    </a:lnR>
                    <a:lnT>
                      <a:noFill/>
                    </a:lnT>
                    <a:lnB>
                      <a:noFill/>
                    </a:lnB>
                  </a:tcPr>
                </a:tc>
                <a:tc hMerge="1">
                  <a:txBody>
                    <a:bodyPr/>
                    <a:lstStyle/>
                    <a:p>
                      <a:pPr algn="ctr" fontAlgn="b"/>
                      <a:endParaRPr lang="en-US" sz="1000" b="0" i="0" u="none" strike="noStrike" dirty="0">
                        <a:solidFill>
                          <a:srgbClr val="000000"/>
                        </a:solidFill>
                        <a:latin typeface="Calibri"/>
                      </a:endParaRPr>
                    </a:p>
                  </a:txBody>
                  <a:tcPr marL="4230" marR="4230" marT="4230" marB="0" anchor="b">
                    <a:lnL>
                      <a:noFill/>
                    </a:lnL>
                    <a:lnR>
                      <a:noFill/>
                    </a:lnR>
                    <a:lnT>
                      <a:noFill/>
                    </a:lnT>
                    <a:lnB>
                      <a:noFill/>
                    </a:lnB>
                  </a:tcPr>
                </a:tc>
                <a:tc hMerge="1">
                  <a:txBody>
                    <a:bodyPr/>
                    <a:lstStyle/>
                    <a:p>
                      <a:pPr algn="ctr" fontAlgn="b"/>
                      <a:endParaRPr lang="en-US" sz="1000" b="0" i="0" u="none" strike="noStrike" dirty="0">
                        <a:solidFill>
                          <a:srgbClr val="000000"/>
                        </a:solidFill>
                        <a:latin typeface="Calibri"/>
                      </a:endParaRPr>
                    </a:p>
                  </a:txBody>
                  <a:tcPr marL="4230" marR="4230" marT="4230" marB="0" anchor="b">
                    <a:lnL>
                      <a:noFill/>
                    </a:lnL>
                    <a:lnR>
                      <a:noFill/>
                    </a:lnR>
                    <a:lnT>
                      <a:noFill/>
                    </a:lnT>
                    <a:lnB>
                      <a:noFill/>
                    </a:lnB>
                    <a:solidFill>
                      <a:srgbClr val="F2DDDC"/>
                    </a:solidFill>
                  </a:tcPr>
                </a:tc>
                <a:tc hMerge="1">
                  <a:txBody>
                    <a:bodyPr/>
                    <a:lstStyle/>
                    <a:p>
                      <a:pPr algn="ctr" fontAlgn="b"/>
                      <a:endParaRPr lang="en-US" sz="1000" b="0" i="0" u="none" strike="noStrike" dirty="0">
                        <a:solidFill>
                          <a:srgbClr val="000000"/>
                        </a:solidFill>
                        <a:latin typeface="Calibri"/>
                      </a:endParaRPr>
                    </a:p>
                  </a:txBody>
                  <a:tcPr marL="4230" marR="4230" marT="4230" marB="0" anchor="b">
                    <a:lnL>
                      <a:noFill/>
                    </a:lnL>
                    <a:lnR>
                      <a:noFill/>
                    </a:lnR>
                    <a:lnT>
                      <a:noFill/>
                    </a:lnT>
                    <a:lnB>
                      <a:noFill/>
                    </a:lnB>
                  </a:tcPr>
                </a:tc>
                <a:tc hMerge="1">
                  <a:txBody>
                    <a:bodyPr/>
                    <a:lstStyle/>
                    <a:p>
                      <a:pPr algn="ctr" fontAlgn="b"/>
                      <a:endParaRPr lang="en-US" sz="1000" b="0" i="0" u="none" strike="noStrike" dirty="0">
                        <a:solidFill>
                          <a:srgbClr val="000000"/>
                        </a:solidFill>
                        <a:latin typeface="Calibri"/>
                      </a:endParaRPr>
                    </a:p>
                  </a:txBody>
                  <a:tcPr marL="4230" marR="4230" marT="4230" marB="0" anchor="b">
                    <a:lnL>
                      <a:noFill/>
                    </a:lnL>
                    <a:lnR w="12700" cap="flat" cmpd="sng" algn="ctr">
                      <a:solidFill>
                        <a:srgbClr val="000000"/>
                      </a:solidFill>
                      <a:prstDash val="solid"/>
                      <a:round/>
                      <a:headEnd type="none" w="med" len="med"/>
                      <a:tailEnd type="none" w="med" len="med"/>
                    </a:lnR>
                    <a:lnT>
                      <a:noFill/>
                    </a:lnT>
                    <a:lnB>
                      <a:noFill/>
                    </a:lnB>
                  </a:tcPr>
                </a:tc>
                <a:tc hMerge="1">
                  <a:txBody>
                    <a:bodyPr/>
                    <a:lstStyle/>
                    <a:p>
                      <a:pPr algn="ctr" fontAlgn="b"/>
                      <a:endParaRPr lang="en-US" sz="1000" b="0" i="0" u="none" strike="noStrike" dirty="0">
                        <a:solidFill>
                          <a:srgbClr val="000000"/>
                        </a:solidFill>
                        <a:latin typeface="Calibri"/>
                      </a:endParaRPr>
                    </a:p>
                  </a:txBody>
                  <a:tcPr marL="4230" marR="4230" marT="42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hMerge="1">
                  <a:txBody>
                    <a:bodyPr/>
                    <a:lstStyle/>
                    <a:p>
                      <a:pPr algn="ctr" fontAlgn="b"/>
                      <a:endParaRPr lang="en-US" sz="1000" b="0" i="0" u="none" strike="noStrike" dirty="0">
                        <a:solidFill>
                          <a:srgbClr val="000000"/>
                        </a:solidFill>
                        <a:latin typeface="Calibri"/>
                      </a:endParaRPr>
                    </a:p>
                  </a:txBody>
                  <a:tcPr marL="4230" marR="4230" marT="4230"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pPr algn="ctr" fontAlgn="b"/>
                      <a:endParaRPr lang="en-US" sz="1000" b="0" i="0" u="none" strike="noStrike" dirty="0">
                        <a:solidFill>
                          <a:srgbClr val="000000"/>
                        </a:solidFill>
                        <a:latin typeface="Calibri"/>
                      </a:endParaRPr>
                    </a:p>
                  </a:txBody>
                  <a:tcPr marL="4230" marR="4230" marT="4230" marB="0" anchor="b">
                    <a:lnL>
                      <a:noFill/>
                    </a:lnL>
                    <a:lnR>
                      <a:noFill/>
                    </a:lnR>
                    <a:lnT>
                      <a:noFill/>
                    </a:lnT>
                    <a:lnB>
                      <a:noFill/>
                    </a:lnB>
                  </a:tcPr>
                </a:tc>
                <a:tc hMerge="1">
                  <a:txBody>
                    <a:bodyPr/>
                    <a:lstStyle/>
                    <a:p>
                      <a:pPr algn="ctr" fontAlgn="b"/>
                      <a:endParaRPr lang="en-US" sz="1000" b="0" i="0" u="none" strike="noStrike" dirty="0">
                        <a:solidFill>
                          <a:srgbClr val="000000"/>
                        </a:solidFill>
                        <a:latin typeface="Calibri"/>
                      </a:endParaRPr>
                    </a:p>
                  </a:txBody>
                  <a:tcPr marL="4230" marR="4230" marT="4230" marB="0" anchor="b">
                    <a:lnL>
                      <a:noFill/>
                    </a:lnL>
                    <a:lnR>
                      <a:noFill/>
                    </a:lnR>
                    <a:lnT>
                      <a:noFill/>
                    </a:lnT>
                    <a:lnB>
                      <a:noFill/>
                    </a:lnB>
                    <a:solidFill>
                      <a:srgbClr val="F2DDDC"/>
                    </a:solidFill>
                  </a:tcPr>
                </a:tc>
                <a:tc hMerge="1">
                  <a:txBody>
                    <a:bodyPr/>
                    <a:lstStyle/>
                    <a:p>
                      <a:pPr algn="ctr" fontAlgn="b"/>
                      <a:endParaRPr lang="en-US" sz="1000" b="0" i="0" u="none" strike="noStrike" dirty="0">
                        <a:solidFill>
                          <a:srgbClr val="000000"/>
                        </a:solidFill>
                        <a:latin typeface="Calibri"/>
                      </a:endParaRPr>
                    </a:p>
                  </a:txBody>
                  <a:tcPr marL="4230" marR="4230" marT="4230" marB="0" anchor="b">
                    <a:lnL>
                      <a:noFill/>
                    </a:lnL>
                    <a:lnR>
                      <a:noFill/>
                    </a:lnR>
                    <a:lnT>
                      <a:noFill/>
                    </a:lnT>
                    <a:lnB>
                      <a:noFill/>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753600" cy="7315200"/>
          </a:xfrm>
          <a:prstGeom prst="rect">
            <a:avLst/>
          </a:prstGeom>
          <a:noFill/>
          <a:ln w="9525">
            <a:noFill/>
            <a:miter lim="800000"/>
            <a:headEnd/>
            <a:tailEnd/>
          </a:ln>
          <a:effectLst/>
        </p:spPr>
      </p:pic>
      <p:sp>
        <p:nvSpPr>
          <p:cNvPr id="5" name="TextBox 4"/>
          <p:cNvSpPr txBox="1"/>
          <p:nvPr/>
        </p:nvSpPr>
        <p:spPr>
          <a:xfrm>
            <a:off x="990600" y="2057400"/>
            <a:ext cx="7620000" cy="2677656"/>
          </a:xfrm>
          <a:prstGeom prst="rect">
            <a:avLst/>
          </a:prstGeom>
          <a:noFill/>
        </p:spPr>
        <p:txBody>
          <a:bodyPr wrap="square" rtlCol="0">
            <a:spAutoFit/>
          </a:bodyPr>
          <a:lstStyle/>
          <a:p>
            <a:r>
              <a:rPr lang="en-US" sz="2400" b="1" dirty="0" smtClean="0"/>
              <a:t>Instead of reflecting a student's rank compared to others, standard scores indicate how far above or below the average (the "mean") an individual score falls, using a common scale (ex: "average" of 100). </a:t>
            </a:r>
          </a:p>
          <a:p>
            <a:endParaRPr lang="en-US" sz="2400" b="1" dirty="0" smtClean="0"/>
          </a:p>
          <a:p>
            <a:r>
              <a:rPr lang="en-US" sz="2400" b="1" dirty="0" smtClean="0"/>
              <a:t>Standard scores also takes into account the degree to which scores typically will deviate from the average score. </a:t>
            </a:r>
          </a:p>
        </p:txBody>
      </p:sp>
      <p:sp>
        <p:nvSpPr>
          <p:cNvPr id="6" name="TextBox 5"/>
          <p:cNvSpPr txBox="1"/>
          <p:nvPr/>
        </p:nvSpPr>
        <p:spPr>
          <a:xfrm>
            <a:off x="1295400" y="762000"/>
            <a:ext cx="7010400" cy="584775"/>
          </a:xfrm>
          <a:prstGeom prst="rect">
            <a:avLst/>
          </a:prstGeom>
          <a:noFill/>
        </p:spPr>
        <p:txBody>
          <a:bodyPr wrap="square" rtlCol="0">
            <a:spAutoFit/>
          </a:bodyPr>
          <a:lstStyle/>
          <a:p>
            <a:pPr algn="ctr"/>
            <a:r>
              <a:rPr lang="en-US" sz="3200" b="1" dirty="0" smtClean="0"/>
              <a:t>Standard Scores</a:t>
            </a:r>
            <a:endParaRPr lang="en-US" sz="32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753600" cy="7315200"/>
          </a:xfrm>
          <a:prstGeom prst="rect">
            <a:avLst/>
          </a:prstGeom>
          <a:noFill/>
          <a:ln w="9525">
            <a:noFill/>
            <a:miter lim="800000"/>
            <a:headEnd/>
            <a:tailEnd/>
          </a:ln>
          <a:effectLst/>
        </p:spPr>
      </p:pic>
      <p:sp>
        <p:nvSpPr>
          <p:cNvPr id="4" name="TextBox 3"/>
          <p:cNvSpPr txBox="1"/>
          <p:nvPr/>
        </p:nvSpPr>
        <p:spPr>
          <a:xfrm>
            <a:off x="1371600" y="1524000"/>
            <a:ext cx="7010400" cy="861774"/>
          </a:xfrm>
          <a:prstGeom prst="rect">
            <a:avLst/>
          </a:prstGeom>
          <a:noFill/>
        </p:spPr>
        <p:txBody>
          <a:bodyPr wrap="square" rtlCol="0">
            <a:spAutoFit/>
          </a:bodyPr>
          <a:lstStyle/>
          <a:p>
            <a:pPr algn="ctr"/>
            <a:r>
              <a:rPr lang="en-US" sz="3200" b="1" dirty="0" smtClean="0"/>
              <a:t>General Intellectual Ability (</a:t>
            </a:r>
            <a:r>
              <a:rPr lang="en-US" sz="3200" b="1" i="1" dirty="0" smtClean="0"/>
              <a:t>GIA</a:t>
            </a:r>
            <a:r>
              <a:rPr lang="en-US" sz="3200" b="1" dirty="0" smtClean="0"/>
              <a:t>) score</a:t>
            </a:r>
          </a:p>
          <a:p>
            <a:endParaRPr lang="en-US" dirty="0"/>
          </a:p>
        </p:txBody>
      </p:sp>
      <p:sp>
        <p:nvSpPr>
          <p:cNvPr id="5" name="TextBox 4"/>
          <p:cNvSpPr txBox="1"/>
          <p:nvPr/>
        </p:nvSpPr>
        <p:spPr>
          <a:xfrm>
            <a:off x="1524000" y="2819400"/>
            <a:ext cx="7010400" cy="1200329"/>
          </a:xfrm>
          <a:prstGeom prst="rect">
            <a:avLst/>
          </a:prstGeom>
          <a:noFill/>
        </p:spPr>
        <p:txBody>
          <a:bodyPr wrap="square" rtlCol="0">
            <a:spAutoFit/>
          </a:bodyPr>
          <a:lstStyle/>
          <a:p>
            <a:r>
              <a:rPr lang="en-US" sz="2400" b="1" dirty="0" smtClean="0"/>
              <a:t>The General Intellectual Ability (GIA) score in the WJ III is based on a weighted combination of subtests that measure different cognitive skills.</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753600" cy="7315200"/>
          </a:xfrm>
          <a:prstGeom prst="rect">
            <a:avLst/>
          </a:prstGeom>
          <a:noFill/>
          <a:ln w="9525">
            <a:noFill/>
            <a:miter lim="800000"/>
            <a:headEnd/>
            <a:tailEnd/>
          </a:ln>
          <a:effectLst/>
        </p:spPr>
      </p:pic>
      <p:graphicFrame>
        <p:nvGraphicFramePr>
          <p:cNvPr id="3" name="Table 2"/>
          <p:cNvGraphicFramePr>
            <a:graphicFrameLocks noGrp="1"/>
          </p:cNvGraphicFramePr>
          <p:nvPr/>
        </p:nvGraphicFramePr>
        <p:xfrm>
          <a:off x="685801" y="533392"/>
          <a:ext cx="8077200" cy="6047257"/>
        </p:xfrm>
        <a:graphic>
          <a:graphicData uri="http://schemas.openxmlformats.org/drawingml/2006/table">
            <a:tbl>
              <a:tblPr/>
              <a:tblGrid>
                <a:gridCol w="1199273"/>
                <a:gridCol w="1073977"/>
                <a:gridCol w="1109776"/>
                <a:gridCol w="1109776"/>
                <a:gridCol w="1758638"/>
                <a:gridCol w="1825760"/>
              </a:tblGrid>
              <a:tr h="799327">
                <a:tc gridSpan="6">
                  <a:txBody>
                    <a:bodyPr/>
                    <a:lstStyle/>
                    <a:p>
                      <a:pPr algn="ctr" fontAlgn="ctr"/>
                      <a:r>
                        <a:rPr lang="en-US" sz="3200" b="1" i="0" u="none" strike="noStrike" dirty="0" smtClean="0">
                          <a:solidFill>
                            <a:srgbClr val="000000"/>
                          </a:solidFill>
                          <a:latin typeface="Calibri"/>
                        </a:rPr>
                        <a:t>Classifications </a:t>
                      </a:r>
                      <a:r>
                        <a:rPr lang="en-US" sz="3200" b="1" i="0" u="none" strike="noStrike" dirty="0">
                          <a:solidFill>
                            <a:srgbClr val="000000"/>
                          </a:solidFill>
                          <a:latin typeface="Calibri"/>
                        </a:rPr>
                        <a:t>of Intelligence Quotients</a:t>
                      </a:r>
                    </a:p>
                  </a:txBody>
                  <a:tcPr marL="9525" marR="9525" marT="9525" marB="0" anchor="ctr">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6715">
                <a:tc>
                  <a:txBody>
                    <a:bodyPr/>
                    <a:lstStyle/>
                    <a:p>
                      <a:pPr algn="ctr" fontAlgn="b"/>
                      <a:r>
                        <a:rPr lang="en-US" sz="1600" b="1" i="0" u="none" strike="noStrike" dirty="0">
                          <a:solidFill>
                            <a:srgbClr val="000000"/>
                          </a:solidFill>
                          <a:latin typeface="Calibri"/>
                        </a:rPr>
                        <a:t>% of Pop</a:t>
                      </a:r>
                    </a:p>
                  </a:txBody>
                  <a:tcPr marL="9525" marR="9525" marT="9525" marB="0" anchor="b">
                    <a:lnL>
                      <a:noFill/>
                    </a:lnL>
                    <a:lnR>
                      <a:noFill/>
                    </a:lnR>
                    <a:lnT>
                      <a:noFill/>
                    </a:lnT>
                    <a:lnB>
                      <a:noFill/>
                    </a:lnB>
                    <a:solidFill>
                      <a:srgbClr val="FFFFFF"/>
                    </a:solidFill>
                  </a:tcPr>
                </a:tc>
                <a:tc>
                  <a:txBody>
                    <a:bodyPr/>
                    <a:lstStyle/>
                    <a:p>
                      <a:pPr algn="ctr" fontAlgn="b"/>
                      <a:r>
                        <a:rPr lang="en-US" sz="1600" b="1" i="0" u="none" strike="noStrike" dirty="0">
                          <a:solidFill>
                            <a:srgbClr val="000000"/>
                          </a:solidFill>
                          <a:latin typeface="Calibri"/>
                        </a:rPr>
                        <a:t>IQ Range</a:t>
                      </a:r>
                    </a:p>
                  </a:txBody>
                  <a:tcPr marL="9525" marR="9525" marT="9525" marB="0" anchor="b">
                    <a:lnL>
                      <a:noFill/>
                    </a:lnL>
                    <a:lnR>
                      <a:noFill/>
                    </a:lnR>
                    <a:lnT>
                      <a:noFill/>
                    </a:lnT>
                    <a:lnB>
                      <a:noFill/>
                    </a:lnB>
                    <a:solidFill>
                      <a:srgbClr val="FFFFFF"/>
                    </a:solidFill>
                  </a:tcPr>
                </a:tc>
                <a:tc>
                  <a:txBody>
                    <a:bodyPr/>
                    <a:lstStyle/>
                    <a:p>
                      <a:pPr algn="ctr" fontAlgn="b"/>
                      <a:r>
                        <a:rPr lang="en-US" sz="1600" b="1" i="0" u="none" strike="noStrike" dirty="0">
                          <a:solidFill>
                            <a:srgbClr val="000000"/>
                          </a:solidFill>
                          <a:latin typeface="Calibri"/>
                        </a:rPr>
                        <a:t>IQ</a:t>
                      </a:r>
                    </a:p>
                  </a:txBody>
                  <a:tcPr marL="9525" marR="9525" marT="9525" marB="0" anchor="b">
                    <a:lnL>
                      <a:noFill/>
                    </a:lnL>
                    <a:lnR>
                      <a:noFill/>
                    </a:lnR>
                    <a:lnT>
                      <a:noFill/>
                    </a:lnT>
                    <a:lnB>
                      <a:noFill/>
                    </a:lnB>
                    <a:solidFill>
                      <a:srgbClr val="FFFFFF"/>
                    </a:solidFill>
                  </a:tcPr>
                </a:tc>
                <a:tc>
                  <a:txBody>
                    <a:bodyPr/>
                    <a:lstStyle/>
                    <a:p>
                      <a:pPr algn="l" fontAlgn="b"/>
                      <a:r>
                        <a:rPr lang="en-US" sz="1600" b="1" i="0" u="none" strike="noStrike" dirty="0">
                          <a:solidFill>
                            <a:srgbClr val="000000"/>
                          </a:solidFill>
                          <a:latin typeface="Calibri"/>
                        </a:rPr>
                        <a:t>Percentile</a:t>
                      </a:r>
                    </a:p>
                  </a:txBody>
                  <a:tcPr marL="9525" marR="9525" marT="9525" marB="0" anchor="b">
                    <a:lnL>
                      <a:noFill/>
                    </a:lnL>
                    <a:lnR>
                      <a:noFill/>
                    </a:lnR>
                    <a:lnT>
                      <a:noFill/>
                    </a:lnT>
                    <a:lnB>
                      <a:noFill/>
                    </a:lnB>
                    <a:solidFill>
                      <a:srgbClr val="FFFFFF"/>
                    </a:solidFill>
                  </a:tcPr>
                </a:tc>
                <a:tc>
                  <a:txBody>
                    <a:bodyPr/>
                    <a:lstStyle/>
                    <a:p>
                      <a:pPr algn="ctr" fontAlgn="b"/>
                      <a:r>
                        <a:rPr lang="en-US" sz="1600" b="1" i="0" u="none" strike="noStrike" dirty="0">
                          <a:solidFill>
                            <a:srgbClr val="000000"/>
                          </a:solidFill>
                          <a:latin typeface="Calibri"/>
                        </a:rPr>
                        <a:t>Description</a:t>
                      </a:r>
                    </a:p>
                  </a:txBody>
                  <a:tcPr marL="9525" marR="9525" marT="9525" marB="0" anchor="b">
                    <a:lnL>
                      <a:noFill/>
                    </a:lnL>
                    <a:lnR>
                      <a:noFill/>
                    </a:lnR>
                    <a:lnT>
                      <a:noFill/>
                    </a:lnT>
                    <a:lnB>
                      <a:noFill/>
                    </a:lnB>
                    <a:solidFill>
                      <a:srgbClr val="FFFFFF"/>
                    </a:solidFill>
                  </a:tcPr>
                </a:tc>
                <a:tc>
                  <a:txBody>
                    <a:bodyPr/>
                    <a:lstStyle/>
                    <a:p>
                      <a:pPr algn="ctr" fontAlgn="ctr"/>
                      <a:r>
                        <a:rPr lang="en-US" sz="1600" b="1" i="0" u="none" strike="noStrike" dirty="0">
                          <a:solidFill>
                            <a:srgbClr val="000000"/>
                          </a:solidFill>
                          <a:latin typeface="Calibri"/>
                        </a:rPr>
                        <a:t>SD</a:t>
                      </a:r>
                    </a:p>
                  </a:txBody>
                  <a:tcPr marL="9525" marR="9525" marT="9525" marB="0" anchor="ctr">
                    <a:lnL>
                      <a:noFill/>
                    </a:lnL>
                    <a:lnR>
                      <a:noFill/>
                    </a:lnR>
                    <a:lnT>
                      <a:noFill/>
                    </a:lnT>
                    <a:lnB>
                      <a:noFill/>
                    </a:lnB>
                  </a:tcPr>
                </a:tc>
              </a:tr>
              <a:tr h="316715">
                <a:tc rowSpan="2">
                  <a:txBody>
                    <a:bodyPr/>
                    <a:lstStyle/>
                    <a:p>
                      <a:pPr algn="ctr" fontAlgn="ctr"/>
                      <a:r>
                        <a:rPr lang="en-US" sz="1600" b="1" i="0" u="none" strike="noStrike" dirty="0">
                          <a:solidFill>
                            <a:srgbClr val="000000"/>
                          </a:solidFill>
                          <a:latin typeface="+mn-lt"/>
                        </a:rPr>
                        <a:t>2.20%</a:t>
                      </a:r>
                    </a:p>
                  </a:txBody>
                  <a:tcPr marL="9525" marR="9525" marT="9525" marB="0" anchor="ctr">
                    <a:lnL>
                      <a:noFill/>
                    </a:lnL>
                    <a:lnR>
                      <a:noFill/>
                    </a:lnR>
                    <a:lnT>
                      <a:noFill/>
                    </a:lnT>
                    <a:lnB>
                      <a:noFill/>
                    </a:lnB>
                    <a:solidFill>
                      <a:srgbClr val="DDD9C3"/>
                    </a:solidFill>
                  </a:tcPr>
                </a:tc>
                <a:tc rowSpan="2">
                  <a:txBody>
                    <a:bodyPr/>
                    <a:lstStyle/>
                    <a:p>
                      <a:pPr algn="ctr" fontAlgn="ctr"/>
                      <a:r>
                        <a:rPr lang="en-US" sz="1600" b="1" i="0" u="none" strike="noStrike" dirty="0">
                          <a:solidFill>
                            <a:srgbClr val="000000"/>
                          </a:solidFill>
                          <a:latin typeface="+mn-lt"/>
                        </a:rPr>
                        <a:t>130+</a:t>
                      </a:r>
                    </a:p>
                  </a:txBody>
                  <a:tcPr marL="9525" marR="9525" marT="9525" marB="0" anchor="ctr">
                    <a:lnL>
                      <a:noFill/>
                    </a:lnL>
                    <a:lnR>
                      <a:noFill/>
                    </a:lnR>
                    <a:lnT>
                      <a:noFill/>
                    </a:lnT>
                    <a:lnB>
                      <a:noFill/>
                    </a:lnB>
                    <a:solidFill>
                      <a:srgbClr val="DDD9C3"/>
                    </a:solidFill>
                  </a:tcPr>
                </a:tc>
                <a:tc>
                  <a:txBody>
                    <a:bodyPr/>
                    <a:lstStyle/>
                    <a:p>
                      <a:pPr algn="ctr" fontAlgn="b"/>
                      <a:r>
                        <a:rPr lang="en-US" sz="1600" b="1" i="0" u="none" strike="noStrike" dirty="0">
                          <a:solidFill>
                            <a:srgbClr val="000000"/>
                          </a:solidFill>
                          <a:latin typeface="+mn-lt"/>
                        </a:rPr>
                        <a:t>135</a:t>
                      </a:r>
                    </a:p>
                  </a:txBody>
                  <a:tcPr marL="9525" marR="9525" marT="9525" marB="0" anchor="b">
                    <a:lnL>
                      <a:noFill/>
                    </a:lnL>
                    <a:lnR>
                      <a:noFill/>
                    </a:lnR>
                    <a:lnT>
                      <a:noFill/>
                    </a:lnT>
                    <a:lnB>
                      <a:noFill/>
                    </a:lnB>
                    <a:solidFill>
                      <a:srgbClr val="DDD9C3"/>
                    </a:solidFill>
                  </a:tcPr>
                </a:tc>
                <a:tc>
                  <a:txBody>
                    <a:bodyPr/>
                    <a:lstStyle/>
                    <a:p>
                      <a:pPr algn="ctr" fontAlgn="b"/>
                      <a:r>
                        <a:rPr lang="en-US" sz="1600" b="1" i="0" u="none" strike="noStrike" dirty="0">
                          <a:solidFill>
                            <a:srgbClr val="000000"/>
                          </a:solidFill>
                          <a:latin typeface="+mn-lt"/>
                        </a:rPr>
                        <a:t>99</a:t>
                      </a:r>
                    </a:p>
                  </a:txBody>
                  <a:tcPr marL="9525" marR="9525" marT="9525" marB="0" anchor="b">
                    <a:lnL>
                      <a:noFill/>
                    </a:lnL>
                    <a:lnR>
                      <a:noFill/>
                    </a:lnR>
                    <a:lnT>
                      <a:noFill/>
                    </a:lnT>
                    <a:lnB>
                      <a:noFill/>
                    </a:lnB>
                    <a:solidFill>
                      <a:srgbClr val="DDD9C3"/>
                    </a:solidFill>
                  </a:tcPr>
                </a:tc>
                <a:tc rowSpan="2">
                  <a:txBody>
                    <a:bodyPr/>
                    <a:lstStyle/>
                    <a:p>
                      <a:pPr algn="ctr" fontAlgn="ctr"/>
                      <a:r>
                        <a:rPr lang="en-US" sz="1600" b="1" i="0" u="none" strike="noStrike" dirty="0">
                          <a:solidFill>
                            <a:srgbClr val="000000"/>
                          </a:solidFill>
                          <a:latin typeface="+mn-lt"/>
                        </a:rPr>
                        <a:t>Very superior</a:t>
                      </a:r>
                    </a:p>
                  </a:txBody>
                  <a:tcPr marL="9525" marR="9525" marT="9525" marB="0" anchor="ctr">
                    <a:lnL>
                      <a:noFill/>
                    </a:lnL>
                    <a:lnR>
                      <a:noFill/>
                    </a:lnR>
                    <a:lnT>
                      <a:noFill/>
                    </a:lnT>
                    <a:lnB>
                      <a:noFill/>
                    </a:lnB>
                    <a:solidFill>
                      <a:srgbClr val="DDD9C3"/>
                    </a:solidFill>
                  </a:tcPr>
                </a:tc>
                <a:tc>
                  <a:txBody>
                    <a:bodyPr/>
                    <a:lstStyle/>
                    <a:p>
                      <a:pPr algn="ctr" fontAlgn="ctr"/>
                      <a:r>
                        <a:rPr lang="en-US" sz="1600" b="1" i="0" u="none" strike="noStrike" dirty="0">
                          <a:solidFill>
                            <a:srgbClr val="000000"/>
                          </a:solidFill>
                          <a:latin typeface="+mn-lt"/>
                        </a:rPr>
                        <a:t> </a:t>
                      </a:r>
                    </a:p>
                  </a:txBody>
                  <a:tcPr marL="9525" marR="9525" marT="9525" marB="0" anchor="ctr">
                    <a:lnL>
                      <a:noFill/>
                    </a:lnL>
                    <a:lnR>
                      <a:noFill/>
                    </a:lnR>
                    <a:lnT>
                      <a:noFill/>
                    </a:lnT>
                    <a:lnB>
                      <a:noFill/>
                    </a:lnB>
                    <a:solidFill>
                      <a:srgbClr val="DDD9C3"/>
                    </a:solidFill>
                  </a:tcPr>
                </a:tc>
              </a:tr>
              <a:tr h="319851">
                <a:tc vMerge="1">
                  <a:txBody>
                    <a:bodyPr/>
                    <a:lstStyle/>
                    <a:p>
                      <a:endParaRPr lang="en-US"/>
                    </a:p>
                  </a:txBody>
                  <a:tcPr/>
                </a:tc>
                <a:tc vMerge="1">
                  <a:txBody>
                    <a:bodyPr/>
                    <a:lstStyle/>
                    <a:p>
                      <a:endParaRPr lang="en-US"/>
                    </a:p>
                  </a:txBody>
                  <a:tcPr/>
                </a:tc>
                <a:tc>
                  <a:txBody>
                    <a:bodyPr/>
                    <a:lstStyle/>
                    <a:p>
                      <a:pPr algn="ctr" fontAlgn="b"/>
                      <a:r>
                        <a:rPr lang="en-US" sz="1600" b="1" i="0" u="none" strike="noStrike" dirty="0">
                          <a:solidFill>
                            <a:srgbClr val="000000"/>
                          </a:solidFill>
                          <a:latin typeface="+mn-lt"/>
                        </a:rPr>
                        <a:t>130</a:t>
                      </a:r>
                    </a:p>
                  </a:txBody>
                  <a:tcPr marL="9525" marR="9525" marT="9525" marB="0" anchor="b">
                    <a:lnL>
                      <a:noFill/>
                    </a:lnL>
                    <a:lnR>
                      <a:noFill/>
                    </a:lnR>
                    <a:lnT>
                      <a:noFill/>
                    </a:lnT>
                    <a:lnB>
                      <a:noFill/>
                    </a:lnB>
                    <a:solidFill>
                      <a:srgbClr val="DDD9C3"/>
                    </a:solidFill>
                  </a:tcPr>
                </a:tc>
                <a:tc>
                  <a:txBody>
                    <a:bodyPr/>
                    <a:lstStyle/>
                    <a:p>
                      <a:pPr algn="ctr" fontAlgn="b"/>
                      <a:r>
                        <a:rPr lang="en-US" sz="1600" b="1" i="0" u="none" strike="noStrike" dirty="0">
                          <a:solidFill>
                            <a:srgbClr val="000000"/>
                          </a:solidFill>
                          <a:latin typeface="+mn-lt"/>
                        </a:rPr>
                        <a:t>98</a:t>
                      </a:r>
                    </a:p>
                  </a:txBody>
                  <a:tcPr marL="9525" marR="9525" marT="9525" marB="0" anchor="b">
                    <a:lnL>
                      <a:noFill/>
                    </a:lnL>
                    <a:lnR>
                      <a:noFill/>
                    </a:lnR>
                    <a:lnT>
                      <a:noFill/>
                    </a:lnT>
                    <a:lnB>
                      <a:noFill/>
                    </a:lnB>
                    <a:solidFill>
                      <a:srgbClr val="DDD9C3"/>
                    </a:solidFill>
                  </a:tcPr>
                </a:tc>
                <a:tc vMerge="1">
                  <a:txBody>
                    <a:bodyPr/>
                    <a:lstStyle/>
                    <a:p>
                      <a:endParaRPr lang="en-US"/>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600" b="1" i="0" u="none" strike="noStrike" dirty="0" smtClean="0">
                          <a:solidFill>
                            <a:srgbClr val="000000"/>
                          </a:solidFill>
                          <a:latin typeface="+mn-lt"/>
                        </a:rPr>
                        <a:t>2 (115 to 130 = 13.5%)</a:t>
                      </a:r>
                    </a:p>
                  </a:txBody>
                  <a:tcPr marL="9525" marR="9525" marT="9525" marB="0" anchor="ctr">
                    <a:lnL>
                      <a:noFill/>
                    </a:lnL>
                    <a:lnR>
                      <a:noFill/>
                    </a:lnR>
                    <a:lnT>
                      <a:noFill/>
                    </a:lnT>
                    <a:lnB>
                      <a:noFill/>
                    </a:lnB>
                    <a:solidFill>
                      <a:schemeClr val="tx2">
                        <a:lumMod val="20000"/>
                        <a:lumOff val="80000"/>
                      </a:schemeClr>
                    </a:solidFill>
                  </a:tcPr>
                </a:tc>
              </a:tr>
              <a:tr h="316715">
                <a:tc rowSpan="2">
                  <a:txBody>
                    <a:bodyPr/>
                    <a:lstStyle/>
                    <a:p>
                      <a:pPr algn="ctr" fontAlgn="ctr"/>
                      <a:r>
                        <a:rPr lang="en-US" sz="1600" b="1" i="0" u="none" strike="noStrike" dirty="0">
                          <a:solidFill>
                            <a:srgbClr val="000000"/>
                          </a:solidFill>
                          <a:latin typeface="+mn-lt"/>
                        </a:rPr>
                        <a:t>6.70%</a:t>
                      </a:r>
                    </a:p>
                  </a:txBody>
                  <a:tcPr marL="9525" marR="9525" marT="9525" marB="0" anchor="ctr">
                    <a:lnL>
                      <a:noFill/>
                    </a:lnL>
                    <a:lnR>
                      <a:noFill/>
                    </a:lnR>
                    <a:lnT>
                      <a:noFill/>
                    </a:lnT>
                    <a:lnB>
                      <a:noFill/>
                    </a:lnB>
                    <a:solidFill>
                      <a:srgbClr val="C5D9F1"/>
                    </a:solidFill>
                  </a:tcPr>
                </a:tc>
                <a:tc rowSpan="2">
                  <a:txBody>
                    <a:bodyPr/>
                    <a:lstStyle/>
                    <a:p>
                      <a:pPr algn="ctr" fontAlgn="ctr"/>
                      <a:r>
                        <a:rPr lang="en-US" sz="1600" b="1" i="0" u="none" strike="noStrike" dirty="0">
                          <a:solidFill>
                            <a:srgbClr val="000000"/>
                          </a:solidFill>
                          <a:latin typeface="+mn-lt"/>
                        </a:rPr>
                        <a:t>120-129</a:t>
                      </a:r>
                    </a:p>
                  </a:txBody>
                  <a:tcPr marL="9525" marR="9525" marT="9525" marB="0" anchor="ctr">
                    <a:lnL>
                      <a:noFill/>
                    </a:lnL>
                    <a:lnR>
                      <a:noFill/>
                    </a:lnR>
                    <a:lnT>
                      <a:noFill/>
                    </a:lnT>
                    <a:lnB>
                      <a:noFill/>
                    </a:lnB>
                    <a:solidFill>
                      <a:srgbClr val="C5D9F1"/>
                    </a:solidFill>
                  </a:tcPr>
                </a:tc>
                <a:tc>
                  <a:txBody>
                    <a:bodyPr/>
                    <a:lstStyle/>
                    <a:p>
                      <a:pPr algn="ctr" fontAlgn="b"/>
                      <a:r>
                        <a:rPr lang="en-US" sz="1600" b="1" i="0" u="none" strike="noStrike" dirty="0">
                          <a:solidFill>
                            <a:srgbClr val="000000"/>
                          </a:solidFill>
                          <a:latin typeface="+mn-lt"/>
                        </a:rPr>
                        <a:t>125</a:t>
                      </a:r>
                    </a:p>
                  </a:txBody>
                  <a:tcPr marL="9525" marR="9525" marT="9525" marB="0" anchor="b">
                    <a:lnL>
                      <a:noFill/>
                    </a:lnL>
                    <a:lnR>
                      <a:noFill/>
                    </a:lnR>
                    <a:lnT>
                      <a:noFill/>
                    </a:lnT>
                    <a:lnB>
                      <a:noFill/>
                    </a:lnB>
                    <a:solidFill>
                      <a:srgbClr val="C5D9F1"/>
                    </a:solidFill>
                  </a:tcPr>
                </a:tc>
                <a:tc>
                  <a:txBody>
                    <a:bodyPr/>
                    <a:lstStyle/>
                    <a:p>
                      <a:pPr algn="ctr" fontAlgn="b"/>
                      <a:r>
                        <a:rPr lang="en-US" sz="1600" b="1" i="0" u="none" strike="noStrike" dirty="0">
                          <a:solidFill>
                            <a:srgbClr val="000000"/>
                          </a:solidFill>
                          <a:latin typeface="+mn-lt"/>
                        </a:rPr>
                        <a:t>95</a:t>
                      </a:r>
                    </a:p>
                  </a:txBody>
                  <a:tcPr marL="9525" marR="9525" marT="9525" marB="0" anchor="b">
                    <a:lnL>
                      <a:noFill/>
                    </a:lnL>
                    <a:lnR>
                      <a:noFill/>
                    </a:lnR>
                    <a:lnT>
                      <a:noFill/>
                    </a:lnT>
                    <a:lnB>
                      <a:noFill/>
                    </a:lnB>
                    <a:solidFill>
                      <a:srgbClr val="C5D9F1"/>
                    </a:solidFill>
                  </a:tcPr>
                </a:tc>
                <a:tc rowSpan="2">
                  <a:txBody>
                    <a:bodyPr/>
                    <a:lstStyle/>
                    <a:p>
                      <a:pPr algn="ctr" fontAlgn="ctr"/>
                      <a:r>
                        <a:rPr lang="en-US" sz="1600" b="1" i="0" u="none" strike="noStrike" dirty="0">
                          <a:solidFill>
                            <a:srgbClr val="000000"/>
                          </a:solidFill>
                          <a:latin typeface="+mn-lt"/>
                        </a:rPr>
                        <a:t>Superior</a:t>
                      </a:r>
                    </a:p>
                  </a:txBody>
                  <a:tcPr marL="9525" marR="9525" marT="9525" marB="0" anchor="ctr">
                    <a:lnL>
                      <a:noFill/>
                    </a:lnL>
                    <a:lnR>
                      <a:noFill/>
                    </a:lnR>
                    <a:lnT>
                      <a:noFill/>
                    </a:lnT>
                    <a:lnB>
                      <a:noFill/>
                    </a:lnB>
                    <a:solidFill>
                      <a:srgbClr val="C5D9F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600" b="1" i="0" u="none" strike="noStrike" dirty="0" smtClean="0">
                        <a:solidFill>
                          <a:srgbClr val="000000"/>
                        </a:solidFill>
                        <a:latin typeface="+mn-lt"/>
                      </a:endParaRPr>
                    </a:p>
                  </a:txBody>
                  <a:tcPr marL="9525" marR="9525" marT="9525" marB="0" anchor="ctr">
                    <a:lnL>
                      <a:noFill/>
                    </a:lnL>
                    <a:lnR>
                      <a:noFill/>
                    </a:lnR>
                    <a:lnT>
                      <a:noFill/>
                    </a:lnT>
                    <a:lnB>
                      <a:noFill/>
                    </a:lnB>
                    <a:solidFill>
                      <a:schemeClr val="tx2">
                        <a:lumMod val="20000"/>
                        <a:lumOff val="80000"/>
                      </a:schemeClr>
                    </a:solidFill>
                  </a:tcPr>
                </a:tc>
              </a:tr>
              <a:tr h="316715">
                <a:tc vMerge="1">
                  <a:txBody>
                    <a:bodyPr/>
                    <a:lstStyle/>
                    <a:p>
                      <a:endParaRPr lang="en-US"/>
                    </a:p>
                  </a:txBody>
                  <a:tcPr/>
                </a:tc>
                <a:tc vMerge="1">
                  <a:txBody>
                    <a:bodyPr/>
                    <a:lstStyle/>
                    <a:p>
                      <a:endParaRPr lang="en-US"/>
                    </a:p>
                  </a:txBody>
                  <a:tcPr/>
                </a:tc>
                <a:tc>
                  <a:txBody>
                    <a:bodyPr/>
                    <a:lstStyle/>
                    <a:p>
                      <a:pPr algn="ctr" fontAlgn="b"/>
                      <a:r>
                        <a:rPr lang="en-US" sz="1600" b="1" i="0" u="none" strike="noStrike" dirty="0">
                          <a:solidFill>
                            <a:srgbClr val="000000"/>
                          </a:solidFill>
                          <a:latin typeface="+mn-lt"/>
                        </a:rPr>
                        <a:t>120</a:t>
                      </a:r>
                    </a:p>
                  </a:txBody>
                  <a:tcPr marL="9525" marR="9525" marT="9525" marB="0" anchor="b">
                    <a:lnL>
                      <a:noFill/>
                    </a:lnL>
                    <a:lnR>
                      <a:noFill/>
                    </a:lnR>
                    <a:lnT>
                      <a:noFill/>
                    </a:lnT>
                    <a:lnB>
                      <a:noFill/>
                    </a:lnB>
                    <a:solidFill>
                      <a:srgbClr val="C5D9F1"/>
                    </a:solidFill>
                  </a:tcPr>
                </a:tc>
                <a:tc>
                  <a:txBody>
                    <a:bodyPr/>
                    <a:lstStyle/>
                    <a:p>
                      <a:pPr algn="ctr" fontAlgn="b"/>
                      <a:r>
                        <a:rPr lang="en-US" sz="1600" b="1" i="0" u="none" strike="noStrike" dirty="0">
                          <a:solidFill>
                            <a:srgbClr val="000000"/>
                          </a:solidFill>
                          <a:latin typeface="+mn-lt"/>
                        </a:rPr>
                        <a:t>91</a:t>
                      </a:r>
                    </a:p>
                  </a:txBody>
                  <a:tcPr marL="9525" marR="9525" marT="9525" marB="0" anchor="b">
                    <a:lnL>
                      <a:noFill/>
                    </a:lnL>
                    <a:lnR>
                      <a:noFill/>
                    </a:lnR>
                    <a:lnT>
                      <a:noFill/>
                    </a:lnT>
                    <a:lnB>
                      <a:noFill/>
                    </a:lnB>
                    <a:solidFill>
                      <a:srgbClr val="C5D9F1"/>
                    </a:solidFill>
                  </a:tcPr>
                </a:tc>
                <a:tc vMerge="1">
                  <a:txBody>
                    <a:bodyPr/>
                    <a:lstStyle/>
                    <a:p>
                      <a:endParaRPr lang="en-US"/>
                    </a:p>
                  </a:txBody>
                  <a:tcPr/>
                </a:tc>
                <a:tc>
                  <a:txBody>
                    <a:bodyPr/>
                    <a:lstStyle/>
                    <a:p>
                      <a:pPr algn="ctr" fontAlgn="ctr"/>
                      <a:r>
                        <a:rPr lang="en-US" sz="1600" b="1" i="0" u="none" strike="noStrike" dirty="0">
                          <a:solidFill>
                            <a:srgbClr val="000000"/>
                          </a:solidFill>
                          <a:latin typeface="+mn-lt"/>
                        </a:rPr>
                        <a:t> </a:t>
                      </a:r>
                    </a:p>
                  </a:txBody>
                  <a:tcPr marL="9525" marR="9525" marT="9525" marB="0" anchor="ctr">
                    <a:lnL>
                      <a:noFill/>
                    </a:lnL>
                    <a:lnR>
                      <a:noFill/>
                    </a:lnR>
                    <a:lnT>
                      <a:noFill/>
                    </a:lnT>
                    <a:lnB>
                      <a:noFill/>
                    </a:lnB>
                    <a:solidFill>
                      <a:schemeClr val="tx2">
                        <a:lumMod val="20000"/>
                        <a:lumOff val="80000"/>
                      </a:schemeClr>
                    </a:solidFill>
                  </a:tcPr>
                </a:tc>
              </a:tr>
              <a:tr h="316715">
                <a:tc rowSpan="2">
                  <a:txBody>
                    <a:bodyPr/>
                    <a:lstStyle/>
                    <a:p>
                      <a:pPr algn="ctr" fontAlgn="ctr"/>
                      <a:r>
                        <a:rPr lang="en-US" sz="1600" b="1" i="0" u="none" strike="noStrike" dirty="0">
                          <a:solidFill>
                            <a:srgbClr val="000000"/>
                          </a:solidFill>
                          <a:latin typeface="+mn-lt"/>
                        </a:rPr>
                        <a:t>16.10%</a:t>
                      </a:r>
                    </a:p>
                  </a:txBody>
                  <a:tcPr marL="9525" marR="9525" marT="9525" marB="0" anchor="ctr">
                    <a:lnL>
                      <a:noFill/>
                    </a:lnL>
                    <a:lnR>
                      <a:noFill/>
                    </a:lnR>
                    <a:lnT>
                      <a:noFill/>
                    </a:lnT>
                    <a:lnB>
                      <a:noFill/>
                    </a:lnB>
                    <a:solidFill>
                      <a:srgbClr val="F2DDDC"/>
                    </a:solidFill>
                  </a:tcPr>
                </a:tc>
                <a:tc rowSpan="2">
                  <a:txBody>
                    <a:bodyPr/>
                    <a:lstStyle/>
                    <a:p>
                      <a:pPr algn="ctr" fontAlgn="ctr"/>
                      <a:r>
                        <a:rPr lang="en-US" sz="1600" b="1" i="0" u="none" strike="noStrike" dirty="0">
                          <a:solidFill>
                            <a:srgbClr val="000000"/>
                          </a:solidFill>
                          <a:latin typeface="+mn-lt"/>
                        </a:rPr>
                        <a:t>110-119</a:t>
                      </a:r>
                    </a:p>
                  </a:txBody>
                  <a:tcPr marL="9525" marR="9525" marT="9525" marB="0" anchor="ctr">
                    <a:lnL>
                      <a:noFill/>
                    </a:lnL>
                    <a:lnR>
                      <a:noFill/>
                    </a:lnR>
                    <a:lnT>
                      <a:noFill/>
                    </a:lnT>
                    <a:lnB>
                      <a:noFill/>
                    </a:lnB>
                    <a:solidFill>
                      <a:srgbClr val="F2DDDC"/>
                    </a:solidFill>
                  </a:tcPr>
                </a:tc>
                <a:tc>
                  <a:txBody>
                    <a:bodyPr/>
                    <a:lstStyle/>
                    <a:p>
                      <a:pPr algn="ctr" fontAlgn="b"/>
                      <a:r>
                        <a:rPr lang="en-US" sz="1600" b="1" i="0" u="none" strike="noStrike" dirty="0">
                          <a:solidFill>
                            <a:srgbClr val="000000"/>
                          </a:solidFill>
                          <a:latin typeface="+mn-lt"/>
                        </a:rPr>
                        <a:t>115</a:t>
                      </a:r>
                    </a:p>
                  </a:txBody>
                  <a:tcPr marL="9525" marR="9525" marT="9525" marB="0" anchor="b">
                    <a:lnL>
                      <a:noFill/>
                    </a:lnL>
                    <a:lnR>
                      <a:noFill/>
                    </a:lnR>
                    <a:lnT>
                      <a:noFill/>
                    </a:lnT>
                    <a:lnB>
                      <a:noFill/>
                    </a:lnB>
                    <a:solidFill>
                      <a:srgbClr val="F2DDDC"/>
                    </a:solidFill>
                  </a:tcPr>
                </a:tc>
                <a:tc>
                  <a:txBody>
                    <a:bodyPr/>
                    <a:lstStyle/>
                    <a:p>
                      <a:pPr algn="ctr" fontAlgn="b"/>
                      <a:r>
                        <a:rPr lang="en-US" sz="1600" b="1" i="0" u="none" strike="noStrike" dirty="0">
                          <a:solidFill>
                            <a:srgbClr val="000000"/>
                          </a:solidFill>
                          <a:latin typeface="+mn-lt"/>
                        </a:rPr>
                        <a:t>84</a:t>
                      </a:r>
                    </a:p>
                  </a:txBody>
                  <a:tcPr marL="9525" marR="9525" marT="9525" marB="0" anchor="b">
                    <a:lnL>
                      <a:noFill/>
                    </a:lnL>
                    <a:lnR>
                      <a:noFill/>
                    </a:lnR>
                    <a:lnT>
                      <a:noFill/>
                    </a:lnT>
                    <a:lnB>
                      <a:noFill/>
                    </a:lnB>
                    <a:solidFill>
                      <a:srgbClr val="F2DDDC"/>
                    </a:solidFill>
                  </a:tcPr>
                </a:tc>
                <a:tc rowSpan="2">
                  <a:txBody>
                    <a:bodyPr/>
                    <a:lstStyle/>
                    <a:p>
                      <a:pPr algn="ctr" fontAlgn="ctr"/>
                      <a:r>
                        <a:rPr lang="en-US" sz="1600" b="1" i="0" u="none" strike="noStrike" dirty="0">
                          <a:solidFill>
                            <a:srgbClr val="000000"/>
                          </a:solidFill>
                          <a:latin typeface="+mn-lt"/>
                        </a:rPr>
                        <a:t>High average</a:t>
                      </a:r>
                    </a:p>
                  </a:txBody>
                  <a:tcPr marL="9525" marR="9525" marT="9525" marB="0" anchor="ctr">
                    <a:lnL>
                      <a:noFill/>
                    </a:lnL>
                    <a:lnR>
                      <a:noFill/>
                    </a:lnR>
                    <a:lnT>
                      <a:noFill/>
                    </a:lnT>
                    <a:lnB>
                      <a:noFill/>
                    </a:lnB>
                    <a:solidFill>
                      <a:srgbClr val="F2DDDC"/>
                    </a:solidFill>
                  </a:tcPr>
                </a:tc>
                <a:tc>
                  <a:txBody>
                    <a:bodyPr/>
                    <a:lstStyle/>
                    <a:p>
                      <a:pPr algn="ctr" fontAlgn="ctr"/>
                      <a:r>
                        <a:rPr lang="en-US" sz="1600" b="1" i="0" u="none" strike="noStrike" dirty="0">
                          <a:solidFill>
                            <a:srgbClr val="000000"/>
                          </a:solidFill>
                          <a:latin typeface="+mn-lt"/>
                        </a:rPr>
                        <a:t>1 (100 to 115 = 34%)</a:t>
                      </a:r>
                    </a:p>
                  </a:txBody>
                  <a:tcPr marL="9525" marR="9525" marT="9525" marB="0" anchor="ctr">
                    <a:lnL>
                      <a:noFill/>
                    </a:lnL>
                    <a:lnR>
                      <a:noFill/>
                    </a:lnR>
                    <a:lnT>
                      <a:noFill/>
                    </a:lnT>
                    <a:lnB>
                      <a:noFill/>
                    </a:lnB>
                    <a:solidFill>
                      <a:srgbClr val="EAF1DD"/>
                    </a:solidFill>
                  </a:tcPr>
                </a:tc>
              </a:tr>
              <a:tr h="316715">
                <a:tc vMerge="1">
                  <a:txBody>
                    <a:bodyPr/>
                    <a:lstStyle/>
                    <a:p>
                      <a:endParaRPr lang="en-US"/>
                    </a:p>
                  </a:txBody>
                  <a:tcPr/>
                </a:tc>
                <a:tc vMerge="1">
                  <a:txBody>
                    <a:bodyPr/>
                    <a:lstStyle/>
                    <a:p>
                      <a:endParaRPr lang="en-US"/>
                    </a:p>
                  </a:txBody>
                  <a:tcPr/>
                </a:tc>
                <a:tc>
                  <a:txBody>
                    <a:bodyPr/>
                    <a:lstStyle/>
                    <a:p>
                      <a:pPr algn="ctr" fontAlgn="b"/>
                      <a:r>
                        <a:rPr lang="en-US" sz="1600" b="1" i="0" u="none" strike="noStrike" dirty="0">
                          <a:solidFill>
                            <a:srgbClr val="000000"/>
                          </a:solidFill>
                          <a:latin typeface="+mn-lt"/>
                        </a:rPr>
                        <a:t>110</a:t>
                      </a:r>
                    </a:p>
                  </a:txBody>
                  <a:tcPr marL="9525" marR="9525" marT="9525" marB="0" anchor="b">
                    <a:lnL>
                      <a:noFill/>
                    </a:lnL>
                    <a:lnR>
                      <a:noFill/>
                    </a:lnR>
                    <a:lnT>
                      <a:noFill/>
                    </a:lnT>
                    <a:lnB>
                      <a:noFill/>
                    </a:lnB>
                    <a:solidFill>
                      <a:srgbClr val="F2DDDC"/>
                    </a:solidFill>
                  </a:tcPr>
                </a:tc>
                <a:tc>
                  <a:txBody>
                    <a:bodyPr/>
                    <a:lstStyle/>
                    <a:p>
                      <a:pPr algn="ctr" fontAlgn="b"/>
                      <a:r>
                        <a:rPr lang="en-US" sz="1600" b="1" i="0" u="none" strike="noStrike" dirty="0">
                          <a:solidFill>
                            <a:srgbClr val="000000"/>
                          </a:solidFill>
                          <a:latin typeface="+mn-lt"/>
                        </a:rPr>
                        <a:t>75</a:t>
                      </a:r>
                    </a:p>
                  </a:txBody>
                  <a:tcPr marL="9525" marR="9525" marT="9525" marB="0" anchor="b">
                    <a:lnL>
                      <a:noFill/>
                    </a:lnL>
                    <a:lnR>
                      <a:noFill/>
                    </a:lnR>
                    <a:lnT>
                      <a:noFill/>
                    </a:lnT>
                    <a:lnB>
                      <a:noFill/>
                    </a:lnB>
                    <a:solidFill>
                      <a:srgbClr val="F2DDDC"/>
                    </a:solidFill>
                  </a:tcPr>
                </a:tc>
                <a:tc vMerge="1">
                  <a:txBody>
                    <a:bodyPr/>
                    <a:lstStyle/>
                    <a:p>
                      <a:endParaRPr lang="en-US"/>
                    </a:p>
                  </a:txBody>
                  <a:tcPr/>
                </a:tc>
                <a:tc>
                  <a:txBody>
                    <a:bodyPr/>
                    <a:lstStyle/>
                    <a:p>
                      <a:pPr algn="ctr" fontAlgn="ctr"/>
                      <a:r>
                        <a:rPr lang="en-US" sz="1600" b="1" i="0" u="none" strike="noStrike" dirty="0">
                          <a:solidFill>
                            <a:srgbClr val="000000"/>
                          </a:solidFill>
                          <a:latin typeface="+mn-lt"/>
                        </a:rPr>
                        <a:t> </a:t>
                      </a:r>
                    </a:p>
                  </a:txBody>
                  <a:tcPr marL="9525" marR="9525" marT="9525" marB="0" anchor="ctr">
                    <a:lnL>
                      <a:noFill/>
                    </a:lnL>
                    <a:lnR>
                      <a:noFill/>
                    </a:lnR>
                    <a:lnT>
                      <a:noFill/>
                    </a:lnT>
                    <a:lnB>
                      <a:noFill/>
                    </a:lnB>
                    <a:solidFill>
                      <a:srgbClr val="EAF1DD"/>
                    </a:solidFill>
                  </a:tcPr>
                </a:tc>
              </a:tr>
              <a:tr h="316715">
                <a:tc rowSpan="3">
                  <a:txBody>
                    <a:bodyPr/>
                    <a:lstStyle/>
                    <a:p>
                      <a:pPr algn="ctr" fontAlgn="ctr"/>
                      <a:r>
                        <a:rPr lang="en-US" sz="1600" b="1" i="0" u="none" strike="noStrike" dirty="0">
                          <a:solidFill>
                            <a:srgbClr val="000000"/>
                          </a:solidFill>
                          <a:latin typeface="+mn-lt"/>
                        </a:rPr>
                        <a:t>50%</a:t>
                      </a:r>
                    </a:p>
                  </a:txBody>
                  <a:tcPr marL="9525" marR="9525" marT="9525" marB="0" anchor="ctr">
                    <a:lnL>
                      <a:noFill/>
                    </a:lnL>
                    <a:lnR>
                      <a:noFill/>
                    </a:lnR>
                    <a:lnT>
                      <a:noFill/>
                    </a:lnT>
                    <a:lnB>
                      <a:noFill/>
                    </a:lnB>
                    <a:solidFill>
                      <a:srgbClr val="EAF1DD"/>
                    </a:solidFill>
                  </a:tcPr>
                </a:tc>
                <a:tc rowSpan="3">
                  <a:txBody>
                    <a:bodyPr/>
                    <a:lstStyle/>
                    <a:p>
                      <a:pPr algn="ctr" fontAlgn="ctr"/>
                      <a:r>
                        <a:rPr lang="en-US" sz="1600" b="1" i="0" u="none" strike="noStrike" dirty="0">
                          <a:solidFill>
                            <a:srgbClr val="000000"/>
                          </a:solidFill>
                          <a:latin typeface="+mn-lt"/>
                        </a:rPr>
                        <a:t>90-109</a:t>
                      </a:r>
                    </a:p>
                  </a:txBody>
                  <a:tcPr marL="9525" marR="9525" marT="9525" marB="0" anchor="ctr">
                    <a:lnL>
                      <a:noFill/>
                    </a:lnL>
                    <a:lnR>
                      <a:noFill/>
                    </a:lnR>
                    <a:lnT>
                      <a:noFill/>
                    </a:lnT>
                    <a:lnB>
                      <a:noFill/>
                    </a:lnB>
                    <a:solidFill>
                      <a:srgbClr val="EAF1DD"/>
                    </a:solidFill>
                  </a:tcPr>
                </a:tc>
                <a:tc>
                  <a:txBody>
                    <a:bodyPr/>
                    <a:lstStyle/>
                    <a:p>
                      <a:pPr algn="ctr" fontAlgn="b"/>
                      <a:r>
                        <a:rPr lang="en-US" sz="1600" b="1" i="0" u="none" strike="noStrike" dirty="0">
                          <a:solidFill>
                            <a:srgbClr val="000000"/>
                          </a:solidFill>
                          <a:latin typeface="+mn-lt"/>
                        </a:rPr>
                        <a:t>105</a:t>
                      </a:r>
                    </a:p>
                  </a:txBody>
                  <a:tcPr marL="9525" marR="9525" marT="9525" marB="0" anchor="b">
                    <a:lnL>
                      <a:noFill/>
                    </a:lnL>
                    <a:lnR>
                      <a:noFill/>
                    </a:lnR>
                    <a:lnT>
                      <a:noFill/>
                    </a:lnT>
                    <a:lnB>
                      <a:noFill/>
                    </a:lnB>
                    <a:solidFill>
                      <a:srgbClr val="EAF1DD"/>
                    </a:solidFill>
                  </a:tcPr>
                </a:tc>
                <a:tc>
                  <a:txBody>
                    <a:bodyPr/>
                    <a:lstStyle/>
                    <a:p>
                      <a:pPr algn="ctr" fontAlgn="b"/>
                      <a:r>
                        <a:rPr lang="en-US" sz="1600" b="1" i="0" u="none" strike="noStrike" dirty="0">
                          <a:solidFill>
                            <a:srgbClr val="000000"/>
                          </a:solidFill>
                          <a:latin typeface="+mn-lt"/>
                        </a:rPr>
                        <a:t>63</a:t>
                      </a:r>
                    </a:p>
                  </a:txBody>
                  <a:tcPr marL="9525" marR="9525" marT="9525" marB="0" anchor="b">
                    <a:lnL>
                      <a:noFill/>
                    </a:lnL>
                    <a:lnR>
                      <a:noFill/>
                    </a:lnR>
                    <a:lnT>
                      <a:noFill/>
                    </a:lnT>
                    <a:lnB>
                      <a:noFill/>
                    </a:lnB>
                    <a:solidFill>
                      <a:srgbClr val="EAF1DD"/>
                    </a:solidFill>
                  </a:tcPr>
                </a:tc>
                <a:tc rowSpan="3">
                  <a:txBody>
                    <a:bodyPr/>
                    <a:lstStyle/>
                    <a:p>
                      <a:pPr algn="ctr" fontAlgn="ctr"/>
                      <a:r>
                        <a:rPr lang="en-US" sz="1600" b="1" i="0" u="none" strike="noStrike" dirty="0">
                          <a:solidFill>
                            <a:srgbClr val="000000"/>
                          </a:solidFill>
                          <a:latin typeface="+mn-lt"/>
                        </a:rPr>
                        <a:t>Average</a:t>
                      </a:r>
                    </a:p>
                  </a:txBody>
                  <a:tcPr marL="9525" marR="9525" marT="9525" marB="0" anchor="ctr">
                    <a:lnL>
                      <a:noFill/>
                    </a:lnL>
                    <a:lnR>
                      <a:noFill/>
                    </a:lnR>
                    <a:lnT>
                      <a:noFill/>
                    </a:lnT>
                    <a:lnB>
                      <a:noFill/>
                    </a:lnB>
                    <a:solidFill>
                      <a:srgbClr val="EAF1DD"/>
                    </a:solidFill>
                  </a:tcPr>
                </a:tc>
                <a:tc>
                  <a:txBody>
                    <a:bodyPr/>
                    <a:lstStyle/>
                    <a:p>
                      <a:pPr algn="ctr" fontAlgn="ctr"/>
                      <a:r>
                        <a:rPr lang="en-US" sz="1600" b="1" i="0" u="none" strike="noStrike" dirty="0">
                          <a:solidFill>
                            <a:srgbClr val="000000"/>
                          </a:solidFill>
                          <a:latin typeface="+mn-lt"/>
                        </a:rPr>
                        <a:t> </a:t>
                      </a:r>
                    </a:p>
                  </a:txBody>
                  <a:tcPr marL="9525" marR="9525" marT="9525" marB="0" anchor="ctr">
                    <a:lnL>
                      <a:noFill/>
                    </a:lnL>
                    <a:lnR>
                      <a:noFill/>
                    </a:lnR>
                    <a:lnT>
                      <a:noFill/>
                    </a:lnT>
                    <a:lnB>
                      <a:noFill/>
                    </a:lnB>
                    <a:solidFill>
                      <a:srgbClr val="EAF1DD"/>
                    </a:solidFill>
                  </a:tcPr>
                </a:tc>
              </a:tr>
              <a:tr h="316715">
                <a:tc vMerge="1">
                  <a:txBody>
                    <a:bodyPr/>
                    <a:lstStyle/>
                    <a:p>
                      <a:endParaRPr lang="en-US"/>
                    </a:p>
                  </a:txBody>
                  <a:tcPr/>
                </a:tc>
                <a:tc vMerge="1">
                  <a:txBody>
                    <a:bodyPr/>
                    <a:lstStyle/>
                    <a:p>
                      <a:endParaRPr lang="en-US"/>
                    </a:p>
                  </a:txBody>
                  <a:tcPr/>
                </a:tc>
                <a:tc>
                  <a:txBody>
                    <a:bodyPr/>
                    <a:lstStyle/>
                    <a:p>
                      <a:pPr algn="ctr" fontAlgn="b"/>
                      <a:r>
                        <a:rPr lang="en-US" sz="1600" b="1" i="0" u="none" strike="noStrike" dirty="0">
                          <a:solidFill>
                            <a:srgbClr val="000000"/>
                          </a:solidFill>
                          <a:latin typeface="+mn-lt"/>
                        </a:rPr>
                        <a:t>100</a:t>
                      </a:r>
                    </a:p>
                  </a:txBody>
                  <a:tcPr marL="9525" marR="9525" marT="9525" marB="0" anchor="b">
                    <a:lnL>
                      <a:noFill/>
                    </a:lnL>
                    <a:lnR>
                      <a:noFill/>
                    </a:lnR>
                    <a:lnT>
                      <a:noFill/>
                    </a:lnT>
                    <a:lnB>
                      <a:noFill/>
                    </a:lnB>
                    <a:solidFill>
                      <a:srgbClr val="EAF1DD"/>
                    </a:solidFill>
                  </a:tcPr>
                </a:tc>
                <a:tc>
                  <a:txBody>
                    <a:bodyPr/>
                    <a:lstStyle/>
                    <a:p>
                      <a:pPr algn="ctr" fontAlgn="b"/>
                      <a:r>
                        <a:rPr lang="en-US" sz="1600" b="1" i="0" u="none" strike="noStrike" dirty="0">
                          <a:solidFill>
                            <a:srgbClr val="000000"/>
                          </a:solidFill>
                          <a:latin typeface="+mn-lt"/>
                        </a:rPr>
                        <a:t>50</a:t>
                      </a:r>
                    </a:p>
                  </a:txBody>
                  <a:tcPr marL="9525" marR="9525" marT="9525" marB="0" anchor="b">
                    <a:lnL>
                      <a:noFill/>
                    </a:lnL>
                    <a:lnR>
                      <a:noFill/>
                    </a:lnR>
                    <a:lnT>
                      <a:noFill/>
                    </a:lnT>
                    <a:lnB>
                      <a:noFill/>
                    </a:lnB>
                    <a:solidFill>
                      <a:srgbClr val="EAF1DD"/>
                    </a:solidFill>
                  </a:tcPr>
                </a:tc>
                <a:tc vMerge="1">
                  <a:txBody>
                    <a:bodyPr/>
                    <a:lstStyle/>
                    <a:p>
                      <a:endParaRPr lang="en-US"/>
                    </a:p>
                  </a:txBody>
                  <a:tcPr/>
                </a:tc>
                <a:tc>
                  <a:txBody>
                    <a:bodyPr/>
                    <a:lstStyle/>
                    <a:p>
                      <a:pPr algn="ctr" fontAlgn="ctr"/>
                      <a:r>
                        <a:rPr lang="en-US" sz="1600" b="1" i="0" u="none" strike="noStrike" dirty="0">
                          <a:solidFill>
                            <a:srgbClr val="000000"/>
                          </a:solidFill>
                          <a:latin typeface="+mn-lt"/>
                        </a:rPr>
                        <a:t>68%</a:t>
                      </a:r>
                    </a:p>
                  </a:txBody>
                  <a:tcPr marL="9525" marR="9525" marT="9525" marB="0" anchor="ctr">
                    <a:lnL>
                      <a:noFill/>
                    </a:lnL>
                    <a:lnR>
                      <a:noFill/>
                    </a:lnR>
                    <a:lnT>
                      <a:noFill/>
                    </a:lnT>
                    <a:lnB>
                      <a:noFill/>
                    </a:lnB>
                    <a:solidFill>
                      <a:srgbClr val="EAF1DD"/>
                    </a:solidFill>
                  </a:tcPr>
                </a:tc>
              </a:tr>
              <a:tr h="316715">
                <a:tc vMerge="1">
                  <a:txBody>
                    <a:bodyPr/>
                    <a:lstStyle/>
                    <a:p>
                      <a:endParaRPr lang="en-US"/>
                    </a:p>
                  </a:txBody>
                  <a:tcPr/>
                </a:tc>
                <a:tc vMerge="1">
                  <a:txBody>
                    <a:bodyPr/>
                    <a:lstStyle/>
                    <a:p>
                      <a:endParaRPr lang="en-US"/>
                    </a:p>
                  </a:txBody>
                  <a:tcPr/>
                </a:tc>
                <a:tc>
                  <a:txBody>
                    <a:bodyPr/>
                    <a:lstStyle/>
                    <a:p>
                      <a:pPr algn="ctr" fontAlgn="b"/>
                      <a:r>
                        <a:rPr lang="en-US" sz="1600" b="1" i="0" u="none" strike="noStrike" dirty="0">
                          <a:solidFill>
                            <a:srgbClr val="000000"/>
                          </a:solidFill>
                          <a:latin typeface="+mn-lt"/>
                        </a:rPr>
                        <a:t>95</a:t>
                      </a:r>
                    </a:p>
                  </a:txBody>
                  <a:tcPr marL="9525" marR="9525" marT="9525" marB="0" anchor="b">
                    <a:lnL>
                      <a:noFill/>
                    </a:lnL>
                    <a:lnR>
                      <a:noFill/>
                    </a:lnR>
                    <a:lnT>
                      <a:noFill/>
                    </a:lnT>
                    <a:lnB>
                      <a:noFill/>
                    </a:lnB>
                    <a:solidFill>
                      <a:srgbClr val="EAF1DD"/>
                    </a:solidFill>
                  </a:tcPr>
                </a:tc>
                <a:tc>
                  <a:txBody>
                    <a:bodyPr/>
                    <a:lstStyle/>
                    <a:p>
                      <a:pPr algn="ctr" fontAlgn="b"/>
                      <a:r>
                        <a:rPr lang="en-US" sz="1600" b="1" i="0" u="none" strike="noStrike" dirty="0">
                          <a:solidFill>
                            <a:srgbClr val="000000"/>
                          </a:solidFill>
                          <a:latin typeface="+mn-lt"/>
                        </a:rPr>
                        <a:t>37</a:t>
                      </a:r>
                    </a:p>
                  </a:txBody>
                  <a:tcPr marL="9525" marR="9525" marT="9525" marB="0" anchor="b">
                    <a:lnL>
                      <a:noFill/>
                    </a:lnL>
                    <a:lnR>
                      <a:noFill/>
                    </a:lnR>
                    <a:lnT>
                      <a:noFill/>
                    </a:lnT>
                    <a:lnB>
                      <a:noFill/>
                    </a:lnB>
                    <a:solidFill>
                      <a:srgbClr val="EAF1DD"/>
                    </a:solidFill>
                  </a:tcPr>
                </a:tc>
                <a:tc vMerge="1">
                  <a:txBody>
                    <a:bodyPr/>
                    <a:lstStyle/>
                    <a:p>
                      <a:endParaRPr lang="en-US"/>
                    </a:p>
                  </a:txBody>
                  <a:tcPr/>
                </a:tc>
                <a:tc>
                  <a:txBody>
                    <a:bodyPr/>
                    <a:lstStyle/>
                    <a:p>
                      <a:pPr algn="ctr" fontAlgn="ctr"/>
                      <a:r>
                        <a:rPr lang="en-US" sz="1600" b="1" i="0" u="none" strike="noStrike" dirty="0">
                          <a:solidFill>
                            <a:srgbClr val="000000"/>
                          </a:solidFill>
                          <a:latin typeface="+mn-lt"/>
                        </a:rPr>
                        <a:t> </a:t>
                      </a:r>
                    </a:p>
                  </a:txBody>
                  <a:tcPr marL="9525" marR="9525" marT="9525" marB="0" anchor="ctr">
                    <a:lnL>
                      <a:noFill/>
                    </a:lnL>
                    <a:lnR>
                      <a:noFill/>
                    </a:lnR>
                    <a:lnT>
                      <a:noFill/>
                    </a:lnT>
                    <a:lnB>
                      <a:noFill/>
                    </a:lnB>
                    <a:solidFill>
                      <a:srgbClr val="EAF1DD"/>
                    </a:solidFill>
                  </a:tcPr>
                </a:tc>
              </a:tr>
              <a:tr h="316715">
                <a:tc rowSpan="2">
                  <a:txBody>
                    <a:bodyPr/>
                    <a:lstStyle/>
                    <a:p>
                      <a:pPr algn="ctr" fontAlgn="ctr"/>
                      <a:r>
                        <a:rPr lang="en-US" sz="1600" b="1" i="0" u="none" strike="noStrike" dirty="0">
                          <a:solidFill>
                            <a:srgbClr val="000000"/>
                          </a:solidFill>
                          <a:latin typeface="+mn-lt"/>
                        </a:rPr>
                        <a:t>16.10%</a:t>
                      </a:r>
                    </a:p>
                  </a:txBody>
                  <a:tcPr marL="9525" marR="9525" marT="9525" marB="0" anchor="ctr">
                    <a:lnL>
                      <a:noFill/>
                    </a:lnL>
                    <a:lnR>
                      <a:noFill/>
                    </a:lnR>
                    <a:lnT>
                      <a:noFill/>
                    </a:lnT>
                    <a:lnB>
                      <a:noFill/>
                    </a:lnB>
                    <a:solidFill>
                      <a:srgbClr val="F2DDDC"/>
                    </a:solidFill>
                  </a:tcPr>
                </a:tc>
                <a:tc rowSpan="2">
                  <a:txBody>
                    <a:bodyPr/>
                    <a:lstStyle/>
                    <a:p>
                      <a:pPr algn="ctr" fontAlgn="ctr"/>
                      <a:r>
                        <a:rPr lang="en-US" sz="1600" b="1" i="0" u="none" strike="noStrike" dirty="0">
                          <a:solidFill>
                            <a:srgbClr val="000000"/>
                          </a:solidFill>
                          <a:latin typeface="+mn-lt"/>
                        </a:rPr>
                        <a:t>80-89</a:t>
                      </a:r>
                    </a:p>
                  </a:txBody>
                  <a:tcPr marL="9525" marR="9525" marT="9525" marB="0" anchor="ctr">
                    <a:lnL>
                      <a:noFill/>
                    </a:lnL>
                    <a:lnR>
                      <a:noFill/>
                    </a:lnR>
                    <a:lnT>
                      <a:noFill/>
                    </a:lnT>
                    <a:lnB>
                      <a:noFill/>
                    </a:lnB>
                    <a:solidFill>
                      <a:srgbClr val="F2DDDC"/>
                    </a:solidFill>
                  </a:tcPr>
                </a:tc>
                <a:tc>
                  <a:txBody>
                    <a:bodyPr/>
                    <a:lstStyle/>
                    <a:p>
                      <a:pPr algn="ctr" fontAlgn="b"/>
                      <a:r>
                        <a:rPr lang="en-US" sz="1600" b="1" i="0" u="none" strike="noStrike" dirty="0">
                          <a:solidFill>
                            <a:srgbClr val="000000"/>
                          </a:solidFill>
                          <a:latin typeface="+mn-lt"/>
                        </a:rPr>
                        <a:t>90</a:t>
                      </a:r>
                    </a:p>
                  </a:txBody>
                  <a:tcPr marL="9525" marR="9525" marT="9525" marB="0" anchor="b">
                    <a:lnL>
                      <a:noFill/>
                    </a:lnL>
                    <a:lnR>
                      <a:noFill/>
                    </a:lnR>
                    <a:lnT>
                      <a:noFill/>
                    </a:lnT>
                    <a:lnB>
                      <a:noFill/>
                    </a:lnB>
                    <a:solidFill>
                      <a:srgbClr val="F2DDDC"/>
                    </a:solidFill>
                  </a:tcPr>
                </a:tc>
                <a:tc>
                  <a:txBody>
                    <a:bodyPr/>
                    <a:lstStyle/>
                    <a:p>
                      <a:pPr algn="ctr" fontAlgn="b"/>
                      <a:r>
                        <a:rPr lang="en-US" sz="1600" b="1" i="0" u="none" strike="noStrike" dirty="0">
                          <a:solidFill>
                            <a:srgbClr val="000000"/>
                          </a:solidFill>
                          <a:latin typeface="+mn-lt"/>
                        </a:rPr>
                        <a:t>25</a:t>
                      </a:r>
                    </a:p>
                  </a:txBody>
                  <a:tcPr marL="9525" marR="9525" marT="9525" marB="0" anchor="b">
                    <a:lnL>
                      <a:noFill/>
                    </a:lnL>
                    <a:lnR>
                      <a:noFill/>
                    </a:lnR>
                    <a:lnT>
                      <a:noFill/>
                    </a:lnT>
                    <a:lnB>
                      <a:noFill/>
                    </a:lnB>
                    <a:solidFill>
                      <a:srgbClr val="F2DDDC"/>
                    </a:solidFill>
                  </a:tcPr>
                </a:tc>
                <a:tc rowSpan="2">
                  <a:txBody>
                    <a:bodyPr/>
                    <a:lstStyle/>
                    <a:p>
                      <a:pPr algn="ctr" fontAlgn="ctr"/>
                      <a:r>
                        <a:rPr lang="en-US" sz="1600" b="1" i="0" u="none" strike="noStrike" dirty="0">
                          <a:solidFill>
                            <a:srgbClr val="000000"/>
                          </a:solidFill>
                          <a:latin typeface="+mn-lt"/>
                        </a:rPr>
                        <a:t>Low average</a:t>
                      </a:r>
                    </a:p>
                  </a:txBody>
                  <a:tcPr marL="9525" marR="9525" marT="9525" marB="0" anchor="ctr">
                    <a:lnL>
                      <a:noFill/>
                    </a:lnL>
                    <a:lnR>
                      <a:noFill/>
                    </a:lnR>
                    <a:lnT>
                      <a:noFill/>
                    </a:lnT>
                    <a:lnB>
                      <a:noFill/>
                    </a:lnB>
                    <a:solidFill>
                      <a:srgbClr val="F2DDDC"/>
                    </a:solidFill>
                  </a:tcPr>
                </a:tc>
                <a:tc>
                  <a:txBody>
                    <a:bodyPr/>
                    <a:lstStyle/>
                    <a:p>
                      <a:pPr algn="ctr" fontAlgn="ctr"/>
                      <a:r>
                        <a:rPr lang="en-US" sz="1600" b="1" i="0" u="none" strike="noStrike" dirty="0">
                          <a:solidFill>
                            <a:srgbClr val="000000"/>
                          </a:solidFill>
                          <a:latin typeface="+mn-lt"/>
                        </a:rPr>
                        <a:t> </a:t>
                      </a:r>
                    </a:p>
                  </a:txBody>
                  <a:tcPr marL="9525" marR="9525" marT="9525" marB="0" anchor="ctr">
                    <a:lnL>
                      <a:noFill/>
                    </a:lnL>
                    <a:lnR>
                      <a:noFill/>
                    </a:lnR>
                    <a:lnT>
                      <a:noFill/>
                    </a:lnT>
                    <a:lnB>
                      <a:noFill/>
                    </a:lnB>
                    <a:solidFill>
                      <a:srgbClr val="EAF1DD"/>
                    </a:solidFill>
                  </a:tcPr>
                </a:tc>
              </a:tr>
              <a:tr h="316715">
                <a:tc vMerge="1">
                  <a:txBody>
                    <a:bodyPr/>
                    <a:lstStyle/>
                    <a:p>
                      <a:endParaRPr lang="en-US"/>
                    </a:p>
                  </a:txBody>
                  <a:tcPr/>
                </a:tc>
                <a:tc vMerge="1">
                  <a:txBody>
                    <a:bodyPr/>
                    <a:lstStyle/>
                    <a:p>
                      <a:endParaRPr lang="en-US"/>
                    </a:p>
                  </a:txBody>
                  <a:tcPr/>
                </a:tc>
                <a:tc>
                  <a:txBody>
                    <a:bodyPr/>
                    <a:lstStyle/>
                    <a:p>
                      <a:pPr algn="ctr" fontAlgn="b"/>
                      <a:r>
                        <a:rPr lang="en-US" sz="1600" b="1" i="0" u="none" strike="noStrike" dirty="0">
                          <a:solidFill>
                            <a:srgbClr val="000000"/>
                          </a:solidFill>
                          <a:latin typeface="+mn-lt"/>
                        </a:rPr>
                        <a:t>85</a:t>
                      </a:r>
                    </a:p>
                  </a:txBody>
                  <a:tcPr marL="9525" marR="9525" marT="9525" marB="0" anchor="b">
                    <a:lnL>
                      <a:noFill/>
                    </a:lnL>
                    <a:lnR>
                      <a:noFill/>
                    </a:lnR>
                    <a:lnT>
                      <a:noFill/>
                    </a:lnT>
                    <a:lnB>
                      <a:noFill/>
                    </a:lnB>
                    <a:solidFill>
                      <a:srgbClr val="F2DDDC"/>
                    </a:solidFill>
                  </a:tcPr>
                </a:tc>
                <a:tc>
                  <a:txBody>
                    <a:bodyPr/>
                    <a:lstStyle/>
                    <a:p>
                      <a:pPr algn="ctr" fontAlgn="b"/>
                      <a:r>
                        <a:rPr lang="en-US" sz="1600" b="1" i="0" u="none" strike="noStrike" dirty="0">
                          <a:solidFill>
                            <a:srgbClr val="000000"/>
                          </a:solidFill>
                          <a:latin typeface="+mn-lt"/>
                        </a:rPr>
                        <a:t>16</a:t>
                      </a:r>
                    </a:p>
                  </a:txBody>
                  <a:tcPr marL="9525" marR="9525" marT="9525" marB="0" anchor="b">
                    <a:lnL>
                      <a:noFill/>
                    </a:lnL>
                    <a:lnR>
                      <a:noFill/>
                    </a:lnR>
                    <a:lnT>
                      <a:noFill/>
                    </a:lnT>
                    <a:lnB>
                      <a:noFill/>
                    </a:lnB>
                    <a:solidFill>
                      <a:srgbClr val="F2DDDC"/>
                    </a:solidFill>
                  </a:tcPr>
                </a:tc>
                <a:tc vMerge="1">
                  <a:txBody>
                    <a:bodyPr/>
                    <a:lstStyle/>
                    <a:p>
                      <a:endParaRPr lang="en-US"/>
                    </a:p>
                  </a:txBody>
                  <a:tcPr/>
                </a:tc>
                <a:tc>
                  <a:txBody>
                    <a:bodyPr/>
                    <a:lstStyle/>
                    <a:p>
                      <a:pPr algn="ctr" fontAlgn="ctr"/>
                      <a:r>
                        <a:rPr lang="en-US" sz="1600" b="1" i="0" u="none" strike="noStrike" dirty="0">
                          <a:solidFill>
                            <a:srgbClr val="000000"/>
                          </a:solidFill>
                          <a:latin typeface="+mn-lt"/>
                        </a:rPr>
                        <a:t>1 (100 to 85 = 34%)</a:t>
                      </a:r>
                    </a:p>
                  </a:txBody>
                  <a:tcPr marL="9525" marR="9525" marT="9525" marB="0" anchor="ctr">
                    <a:lnL>
                      <a:noFill/>
                    </a:lnL>
                    <a:lnR>
                      <a:noFill/>
                    </a:lnR>
                    <a:lnT>
                      <a:noFill/>
                    </a:lnT>
                    <a:lnB>
                      <a:noFill/>
                    </a:lnB>
                    <a:solidFill>
                      <a:srgbClr val="EAF1DD"/>
                    </a:solidFill>
                  </a:tcPr>
                </a:tc>
              </a:tr>
              <a:tr h="316715">
                <a:tc rowSpan="2">
                  <a:txBody>
                    <a:bodyPr/>
                    <a:lstStyle/>
                    <a:p>
                      <a:pPr algn="ctr" fontAlgn="ctr"/>
                      <a:r>
                        <a:rPr lang="en-US" sz="1600" b="1" i="0" u="none" strike="noStrike" dirty="0">
                          <a:solidFill>
                            <a:srgbClr val="000000"/>
                          </a:solidFill>
                          <a:latin typeface="+mn-lt"/>
                        </a:rPr>
                        <a:t>6.70%</a:t>
                      </a:r>
                    </a:p>
                  </a:txBody>
                  <a:tcPr marL="9525" marR="9525" marT="9525" marB="0" anchor="ctr">
                    <a:lnL>
                      <a:noFill/>
                    </a:lnL>
                    <a:lnR>
                      <a:noFill/>
                    </a:lnR>
                    <a:lnT>
                      <a:noFill/>
                    </a:lnT>
                    <a:lnB>
                      <a:noFill/>
                    </a:lnB>
                    <a:solidFill>
                      <a:srgbClr val="C5D9F1"/>
                    </a:solidFill>
                  </a:tcPr>
                </a:tc>
                <a:tc rowSpan="2">
                  <a:txBody>
                    <a:bodyPr/>
                    <a:lstStyle/>
                    <a:p>
                      <a:pPr algn="ctr" fontAlgn="ctr"/>
                      <a:r>
                        <a:rPr lang="en-US" sz="1600" b="1" i="0" u="none" strike="noStrike" dirty="0">
                          <a:solidFill>
                            <a:srgbClr val="000000"/>
                          </a:solidFill>
                          <a:latin typeface="+mn-lt"/>
                        </a:rPr>
                        <a:t>70-79</a:t>
                      </a:r>
                    </a:p>
                  </a:txBody>
                  <a:tcPr marL="9525" marR="9525" marT="9525" marB="0" anchor="ctr">
                    <a:lnL>
                      <a:noFill/>
                    </a:lnL>
                    <a:lnR>
                      <a:noFill/>
                    </a:lnR>
                    <a:lnT>
                      <a:noFill/>
                    </a:lnT>
                    <a:lnB>
                      <a:noFill/>
                    </a:lnB>
                    <a:solidFill>
                      <a:srgbClr val="C5D9F1"/>
                    </a:solidFill>
                  </a:tcPr>
                </a:tc>
                <a:tc>
                  <a:txBody>
                    <a:bodyPr/>
                    <a:lstStyle/>
                    <a:p>
                      <a:pPr algn="ctr" fontAlgn="b"/>
                      <a:r>
                        <a:rPr lang="en-US" sz="1600" b="1" i="0" u="none" strike="noStrike" dirty="0">
                          <a:solidFill>
                            <a:srgbClr val="000000"/>
                          </a:solidFill>
                          <a:latin typeface="+mn-lt"/>
                        </a:rPr>
                        <a:t>80</a:t>
                      </a:r>
                    </a:p>
                  </a:txBody>
                  <a:tcPr marL="9525" marR="9525" marT="9525" marB="0" anchor="b">
                    <a:lnL>
                      <a:noFill/>
                    </a:lnL>
                    <a:lnR>
                      <a:noFill/>
                    </a:lnR>
                    <a:lnT>
                      <a:noFill/>
                    </a:lnT>
                    <a:lnB>
                      <a:noFill/>
                    </a:lnB>
                    <a:solidFill>
                      <a:srgbClr val="C5D9F1"/>
                    </a:solidFill>
                  </a:tcPr>
                </a:tc>
                <a:tc>
                  <a:txBody>
                    <a:bodyPr/>
                    <a:lstStyle/>
                    <a:p>
                      <a:pPr algn="ctr" fontAlgn="b"/>
                      <a:r>
                        <a:rPr lang="en-US" sz="1600" b="1" i="0" u="none" strike="noStrike" dirty="0">
                          <a:solidFill>
                            <a:srgbClr val="000000"/>
                          </a:solidFill>
                          <a:latin typeface="+mn-lt"/>
                        </a:rPr>
                        <a:t>9</a:t>
                      </a:r>
                    </a:p>
                  </a:txBody>
                  <a:tcPr marL="9525" marR="9525" marT="9525" marB="0" anchor="b">
                    <a:lnL>
                      <a:noFill/>
                    </a:lnL>
                    <a:lnR>
                      <a:noFill/>
                    </a:lnR>
                    <a:lnT>
                      <a:noFill/>
                    </a:lnT>
                    <a:lnB>
                      <a:noFill/>
                    </a:lnB>
                    <a:solidFill>
                      <a:srgbClr val="C5D9F1"/>
                    </a:solidFill>
                  </a:tcPr>
                </a:tc>
                <a:tc rowSpan="2">
                  <a:txBody>
                    <a:bodyPr/>
                    <a:lstStyle/>
                    <a:p>
                      <a:pPr algn="ctr" fontAlgn="ctr"/>
                      <a:r>
                        <a:rPr lang="en-US" sz="1600" b="1" i="0" u="none" strike="noStrike" dirty="0">
                          <a:solidFill>
                            <a:srgbClr val="000000"/>
                          </a:solidFill>
                          <a:latin typeface="+mn-lt"/>
                        </a:rPr>
                        <a:t>Borderline</a:t>
                      </a:r>
                    </a:p>
                  </a:txBody>
                  <a:tcPr marL="9525" marR="9525" marT="9525" marB="0" anchor="ctr">
                    <a:lnL>
                      <a:noFill/>
                    </a:lnL>
                    <a:lnR>
                      <a:noFill/>
                    </a:lnR>
                    <a:lnT>
                      <a:noFill/>
                    </a:lnT>
                    <a:lnB>
                      <a:noFill/>
                    </a:lnB>
                    <a:solidFill>
                      <a:srgbClr val="C5D9F1"/>
                    </a:solidFill>
                  </a:tcPr>
                </a:tc>
                <a:tc>
                  <a:txBody>
                    <a:bodyPr/>
                    <a:lstStyle/>
                    <a:p>
                      <a:pPr algn="ctr" fontAlgn="ctr"/>
                      <a:r>
                        <a:rPr lang="en-US" sz="1600" b="1" i="0" u="none" strike="noStrike" dirty="0">
                          <a:solidFill>
                            <a:srgbClr val="000000"/>
                          </a:solidFill>
                          <a:latin typeface="+mn-lt"/>
                        </a:rPr>
                        <a:t> </a:t>
                      </a:r>
                    </a:p>
                  </a:txBody>
                  <a:tcPr marL="9525" marR="9525" marT="9525" marB="0" anchor="ctr">
                    <a:lnL>
                      <a:noFill/>
                    </a:lnL>
                    <a:lnR>
                      <a:noFill/>
                    </a:lnR>
                    <a:lnT>
                      <a:noFill/>
                    </a:lnT>
                    <a:lnB>
                      <a:noFill/>
                    </a:lnB>
                    <a:solidFill>
                      <a:schemeClr val="tx2">
                        <a:lumMod val="20000"/>
                        <a:lumOff val="80000"/>
                      </a:schemeClr>
                    </a:solidFill>
                  </a:tcPr>
                </a:tc>
              </a:tr>
              <a:tr h="316715">
                <a:tc vMerge="1">
                  <a:txBody>
                    <a:bodyPr/>
                    <a:lstStyle/>
                    <a:p>
                      <a:endParaRPr lang="en-US"/>
                    </a:p>
                  </a:txBody>
                  <a:tcPr/>
                </a:tc>
                <a:tc vMerge="1">
                  <a:txBody>
                    <a:bodyPr/>
                    <a:lstStyle/>
                    <a:p>
                      <a:endParaRPr lang="en-US"/>
                    </a:p>
                  </a:txBody>
                  <a:tcPr/>
                </a:tc>
                <a:tc>
                  <a:txBody>
                    <a:bodyPr/>
                    <a:lstStyle/>
                    <a:p>
                      <a:pPr algn="ctr" fontAlgn="b"/>
                      <a:r>
                        <a:rPr lang="en-US" sz="1600" b="1" i="0" u="none" strike="noStrike" dirty="0">
                          <a:solidFill>
                            <a:srgbClr val="000000"/>
                          </a:solidFill>
                          <a:latin typeface="+mn-lt"/>
                        </a:rPr>
                        <a:t>75</a:t>
                      </a:r>
                    </a:p>
                  </a:txBody>
                  <a:tcPr marL="9525" marR="9525" marT="9525" marB="0" anchor="b">
                    <a:lnL>
                      <a:noFill/>
                    </a:lnL>
                    <a:lnR>
                      <a:noFill/>
                    </a:lnR>
                    <a:lnT>
                      <a:noFill/>
                    </a:lnT>
                    <a:lnB>
                      <a:noFill/>
                    </a:lnB>
                    <a:solidFill>
                      <a:srgbClr val="C5D9F1"/>
                    </a:solidFill>
                  </a:tcPr>
                </a:tc>
                <a:tc>
                  <a:txBody>
                    <a:bodyPr/>
                    <a:lstStyle/>
                    <a:p>
                      <a:pPr algn="ctr" fontAlgn="b"/>
                      <a:r>
                        <a:rPr lang="en-US" sz="1600" b="1" i="0" u="none" strike="noStrike" dirty="0">
                          <a:solidFill>
                            <a:srgbClr val="000000"/>
                          </a:solidFill>
                          <a:latin typeface="+mn-lt"/>
                        </a:rPr>
                        <a:t>5</a:t>
                      </a:r>
                    </a:p>
                  </a:txBody>
                  <a:tcPr marL="9525" marR="9525" marT="9525" marB="0" anchor="b">
                    <a:lnL>
                      <a:noFill/>
                    </a:lnL>
                    <a:lnR>
                      <a:noFill/>
                    </a:lnR>
                    <a:lnT>
                      <a:noFill/>
                    </a:lnT>
                    <a:lnB>
                      <a:noFill/>
                    </a:lnB>
                    <a:solidFill>
                      <a:srgbClr val="C5D9F1"/>
                    </a:solidFill>
                  </a:tcPr>
                </a:tc>
                <a:tc vMerge="1">
                  <a:txBody>
                    <a:bodyPr/>
                    <a:lstStyle/>
                    <a:p>
                      <a:endParaRPr lang="en-US"/>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600" b="1" i="0" u="none" strike="noStrike" dirty="0">
                        <a:solidFill>
                          <a:srgbClr val="000000"/>
                        </a:solidFill>
                        <a:latin typeface="+mn-lt"/>
                      </a:endParaRPr>
                    </a:p>
                  </a:txBody>
                  <a:tcPr marL="9525" marR="9525" marT="9525" marB="0" anchor="ctr">
                    <a:lnL>
                      <a:noFill/>
                    </a:lnL>
                    <a:lnR>
                      <a:noFill/>
                    </a:lnR>
                    <a:lnT>
                      <a:noFill/>
                    </a:lnT>
                    <a:lnB>
                      <a:noFill/>
                    </a:lnB>
                    <a:solidFill>
                      <a:schemeClr val="tx2">
                        <a:lumMod val="20000"/>
                        <a:lumOff val="80000"/>
                      </a:schemeClr>
                    </a:solidFill>
                  </a:tcPr>
                </a:tc>
              </a:tr>
              <a:tr h="316715">
                <a:tc rowSpan="2">
                  <a:txBody>
                    <a:bodyPr/>
                    <a:lstStyle/>
                    <a:p>
                      <a:pPr algn="ctr" fontAlgn="ctr"/>
                      <a:r>
                        <a:rPr lang="en-US" sz="1600" b="1" i="0" u="none" strike="noStrike" dirty="0">
                          <a:solidFill>
                            <a:srgbClr val="000000"/>
                          </a:solidFill>
                          <a:latin typeface="+mn-lt"/>
                        </a:rPr>
                        <a:t>2.20%</a:t>
                      </a:r>
                    </a:p>
                  </a:txBody>
                  <a:tcPr marL="9525" marR="9525" marT="9525" marB="0" anchor="ctr">
                    <a:lnL>
                      <a:noFill/>
                    </a:lnL>
                    <a:lnR>
                      <a:noFill/>
                    </a:lnR>
                    <a:lnT>
                      <a:noFill/>
                    </a:lnT>
                    <a:lnB>
                      <a:noFill/>
                    </a:lnB>
                    <a:solidFill>
                      <a:srgbClr val="DDD9C3"/>
                    </a:solidFill>
                  </a:tcPr>
                </a:tc>
                <a:tc rowSpan="2">
                  <a:txBody>
                    <a:bodyPr/>
                    <a:lstStyle/>
                    <a:p>
                      <a:pPr algn="ctr" fontAlgn="ctr"/>
                      <a:r>
                        <a:rPr lang="en-US" sz="1600" b="1" i="0" u="none" strike="noStrike" dirty="0">
                          <a:solidFill>
                            <a:srgbClr val="000000"/>
                          </a:solidFill>
                          <a:latin typeface="+mn-lt"/>
                        </a:rPr>
                        <a:t>Below 70</a:t>
                      </a:r>
                    </a:p>
                  </a:txBody>
                  <a:tcPr marL="9525" marR="9525" marT="9525" marB="0" anchor="ctr">
                    <a:lnL>
                      <a:noFill/>
                    </a:lnL>
                    <a:lnR>
                      <a:noFill/>
                    </a:lnR>
                    <a:lnT>
                      <a:noFill/>
                    </a:lnT>
                    <a:lnB>
                      <a:noFill/>
                    </a:lnB>
                    <a:solidFill>
                      <a:srgbClr val="DDD9C3"/>
                    </a:solidFill>
                  </a:tcPr>
                </a:tc>
                <a:tc>
                  <a:txBody>
                    <a:bodyPr/>
                    <a:lstStyle/>
                    <a:p>
                      <a:pPr algn="ctr" fontAlgn="b"/>
                      <a:r>
                        <a:rPr lang="en-US" sz="1600" b="1" i="0" u="none" strike="noStrike" dirty="0">
                          <a:solidFill>
                            <a:srgbClr val="000000"/>
                          </a:solidFill>
                          <a:latin typeface="+mn-lt"/>
                        </a:rPr>
                        <a:t>70</a:t>
                      </a:r>
                    </a:p>
                  </a:txBody>
                  <a:tcPr marL="9525" marR="9525" marT="9525" marB="0" anchor="b">
                    <a:lnL>
                      <a:noFill/>
                    </a:lnL>
                    <a:lnR>
                      <a:noFill/>
                    </a:lnR>
                    <a:lnT>
                      <a:noFill/>
                    </a:lnT>
                    <a:lnB>
                      <a:noFill/>
                    </a:lnB>
                    <a:solidFill>
                      <a:srgbClr val="DDD9C3"/>
                    </a:solidFill>
                  </a:tcPr>
                </a:tc>
                <a:tc>
                  <a:txBody>
                    <a:bodyPr/>
                    <a:lstStyle/>
                    <a:p>
                      <a:pPr algn="ctr" fontAlgn="b"/>
                      <a:r>
                        <a:rPr lang="en-US" sz="1600" b="1" i="0" u="none" strike="noStrike" dirty="0">
                          <a:solidFill>
                            <a:srgbClr val="000000"/>
                          </a:solidFill>
                          <a:latin typeface="+mn-lt"/>
                        </a:rPr>
                        <a:t>2</a:t>
                      </a:r>
                    </a:p>
                  </a:txBody>
                  <a:tcPr marL="9525" marR="9525" marT="9525" marB="0" anchor="b">
                    <a:lnL>
                      <a:noFill/>
                    </a:lnL>
                    <a:lnR>
                      <a:noFill/>
                    </a:lnR>
                    <a:lnT>
                      <a:noFill/>
                    </a:lnT>
                    <a:lnB>
                      <a:noFill/>
                    </a:lnB>
                    <a:solidFill>
                      <a:srgbClr val="DDD9C3"/>
                    </a:solidFill>
                  </a:tcPr>
                </a:tc>
                <a:tc rowSpan="2">
                  <a:txBody>
                    <a:bodyPr/>
                    <a:lstStyle/>
                    <a:p>
                      <a:pPr algn="ctr" fontAlgn="ctr"/>
                      <a:r>
                        <a:rPr lang="en-US" sz="1600" b="1" i="0" u="none" strike="noStrike" dirty="0">
                          <a:solidFill>
                            <a:srgbClr val="000000"/>
                          </a:solidFill>
                          <a:latin typeface="+mn-lt"/>
                        </a:rPr>
                        <a:t>Extremely low</a:t>
                      </a:r>
                    </a:p>
                  </a:txBody>
                  <a:tcPr marL="9525" marR="9525" marT="9525" marB="0" anchor="ctr">
                    <a:lnL>
                      <a:noFill/>
                    </a:lnL>
                    <a:lnR>
                      <a:noFill/>
                    </a:lnR>
                    <a:lnT>
                      <a:noFill/>
                    </a:lnT>
                    <a:lnB>
                      <a:noFill/>
                    </a:lnB>
                    <a:solidFill>
                      <a:srgbClr val="DDD9C3"/>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600" b="1" i="0" u="none" strike="noStrike" dirty="0" smtClean="0">
                          <a:solidFill>
                            <a:srgbClr val="000000"/>
                          </a:solidFill>
                          <a:latin typeface="+mn-lt"/>
                        </a:rPr>
                        <a:t>2 (85 to 70 = 13.5%) </a:t>
                      </a:r>
                    </a:p>
                  </a:txBody>
                  <a:tcPr marL="9525" marR="9525" marT="9525" marB="0" anchor="ctr">
                    <a:lnL>
                      <a:noFill/>
                    </a:lnL>
                    <a:lnR>
                      <a:noFill/>
                    </a:lnR>
                    <a:lnT>
                      <a:noFill/>
                    </a:lnT>
                    <a:lnB>
                      <a:noFill/>
                    </a:lnB>
                    <a:solidFill>
                      <a:schemeClr val="tx2">
                        <a:lumMod val="20000"/>
                        <a:lumOff val="80000"/>
                      </a:schemeClr>
                    </a:solidFill>
                  </a:tcPr>
                </a:tc>
              </a:tr>
              <a:tr h="316715">
                <a:tc vMerge="1">
                  <a:txBody>
                    <a:bodyPr/>
                    <a:lstStyle/>
                    <a:p>
                      <a:endParaRPr lang="en-US"/>
                    </a:p>
                  </a:txBody>
                  <a:tcPr/>
                </a:tc>
                <a:tc vMerge="1">
                  <a:txBody>
                    <a:bodyPr/>
                    <a:lstStyle/>
                    <a:p>
                      <a:endParaRPr lang="en-US"/>
                    </a:p>
                  </a:txBody>
                  <a:tcPr/>
                </a:tc>
                <a:tc>
                  <a:txBody>
                    <a:bodyPr/>
                    <a:lstStyle/>
                    <a:p>
                      <a:pPr algn="ctr" fontAlgn="b"/>
                      <a:r>
                        <a:rPr lang="en-US" sz="1600" b="1" i="0" u="none" strike="noStrike" dirty="0">
                          <a:solidFill>
                            <a:srgbClr val="000000"/>
                          </a:solidFill>
                          <a:latin typeface="+mn-lt"/>
                        </a:rPr>
                        <a:t>65</a:t>
                      </a:r>
                    </a:p>
                  </a:txBody>
                  <a:tcPr marL="9525" marR="9525" marT="9525" marB="0" anchor="b">
                    <a:lnL>
                      <a:noFill/>
                    </a:lnL>
                    <a:lnR>
                      <a:noFill/>
                    </a:lnR>
                    <a:lnT>
                      <a:noFill/>
                    </a:lnT>
                    <a:lnB>
                      <a:noFill/>
                    </a:lnB>
                    <a:solidFill>
                      <a:srgbClr val="DDD9C3"/>
                    </a:solidFill>
                  </a:tcPr>
                </a:tc>
                <a:tc>
                  <a:txBody>
                    <a:bodyPr/>
                    <a:lstStyle/>
                    <a:p>
                      <a:pPr algn="ctr" fontAlgn="b"/>
                      <a:r>
                        <a:rPr lang="en-US" sz="1600" b="1" i="0" u="none" strike="noStrike" dirty="0">
                          <a:solidFill>
                            <a:srgbClr val="000000"/>
                          </a:solidFill>
                          <a:latin typeface="+mn-lt"/>
                        </a:rPr>
                        <a:t>1</a:t>
                      </a:r>
                    </a:p>
                  </a:txBody>
                  <a:tcPr marL="9525" marR="9525" marT="9525" marB="0" anchor="b">
                    <a:lnL>
                      <a:noFill/>
                    </a:lnL>
                    <a:lnR>
                      <a:noFill/>
                    </a:lnR>
                    <a:lnT>
                      <a:noFill/>
                    </a:lnT>
                    <a:lnB>
                      <a:noFill/>
                    </a:lnB>
                    <a:solidFill>
                      <a:srgbClr val="DDD9C3"/>
                    </a:solidFill>
                  </a:tcPr>
                </a:tc>
                <a:tc vMerge="1">
                  <a:txBody>
                    <a:bodyPr/>
                    <a:lstStyle/>
                    <a:p>
                      <a:endParaRPr lang="en-US"/>
                    </a:p>
                  </a:txBody>
                  <a:tcPr/>
                </a:tc>
                <a:tc>
                  <a:txBody>
                    <a:bodyPr/>
                    <a:lstStyle/>
                    <a:p>
                      <a:pPr algn="ctr" fontAlgn="ctr"/>
                      <a:r>
                        <a:rPr lang="en-US" sz="1600" b="1" i="0" u="none" strike="noStrike" dirty="0">
                          <a:solidFill>
                            <a:srgbClr val="000000"/>
                          </a:solidFill>
                          <a:latin typeface="+mn-lt"/>
                        </a:rPr>
                        <a:t> </a:t>
                      </a:r>
                    </a:p>
                  </a:txBody>
                  <a:tcPr marL="9525" marR="9525" marT="9525" marB="0" anchor="ctr">
                    <a:lnL>
                      <a:noFill/>
                    </a:lnL>
                    <a:lnR>
                      <a:noFill/>
                    </a:lnR>
                    <a:lnT>
                      <a:noFill/>
                    </a:lnT>
                    <a:lnB>
                      <a:noFill/>
                    </a:lnB>
                    <a:solidFill>
                      <a:srgbClr val="DDD9C3"/>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753600" cy="7315200"/>
          </a:xfrm>
          <a:prstGeom prst="rect">
            <a:avLst/>
          </a:prstGeom>
          <a:noFill/>
          <a:ln w="9525">
            <a:noFill/>
            <a:miter lim="800000"/>
            <a:headEnd/>
            <a:tailEnd/>
          </a:ln>
          <a:effectLst/>
        </p:spPr>
      </p:pic>
      <p:graphicFrame>
        <p:nvGraphicFramePr>
          <p:cNvPr id="3" name="Table 2"/>
          <p:cNvGraphicFramePr>
            <a:graphicFrameLocks noGrp="1"/>
          </p:cNvGraphicFramePr>
          <p:nvPr/>
        </p:nvGraphicFramePr>
        <p:xfrm>
          <a:off x="609600" y="609600"/>
          <a:ext cx="8229601" cy="5092528"/>
        </p:xfrm>
        <a:graphic>
          <a:graphicData uri="http://schemas.openxmlformats.org/drawingml/2006/table">
            <a:tbl>
              <a:tblPr/>
              <a:tblGrid>
                <a:gridCol w="1828800"/>
                <a:gridCol w="772201"/>
                <a:gridCol w="633684"/>
                <a:gridCol w="728942"/>
                <a:gridCol w="513574"/>
                <a:gridCol w="484582"/>
                <a:gridCol w="530140"/>
                <a:gridCol w="484582"/>
                <a:gridCol w="579841"/>
                <a:gridCol w="596408"/>
                <a:gridCol w="530140"/>
                <a:gridCol w="546707"/>
              </a:tblGrid>
              <a:tr h="572036">
                <a:tc gridSpan="12">
                  <a:txBody>
                    <a:bodyPr/>
                    <a:lstStyle/>
                    <a:p>
                      <a:pPr algn="ctr" fontAlgn="b"/>
                      <a:r>
                        <a:rPr lang="en-US" sz="3200" b="1" i="0" u="none" strike="noStrike" dirty="0">
                          <a:solidFill>
                            <a:srgbClr val="000000"/>
                          </a:solidFill>
                          <a:latin typeface="Calibri"/>
                        </a:rPr>
                        <a:t>2009 LearningRx Data: Gains in IQ</a:t>
                      </a:r>
                    </a:p>
                  </a:txBody>
                  <a:tcPr marL="9218" marR="9218" marT="921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2100" b="1" i="0" u="none" strike="noStrike" dirty="0">
                        <a:solidFill>
                          <a:srgbClr val="000000"/>
                        </a:solidFill>
                        <a:latin typeface="Calibri"/>
                      </a:endParaRPr>
                    </a:p>
                  </a:txBody>
                  <a:tcPr marL="9218" marR="9218" marT="9218" marB="0" anchor="b">
                    <a:lnL>
                      <a:noFill/>
                    </a:lnL>
                    <a:lnR>
                      <a:noFill/>
                    </a:lnR>
                    <a:lnT>
                      <a:noFill/>
                    </a:lnT>
                    <a:lnB>
                      <a:noFill/>
                    </a:lnB>
                  </a:tcPr>
                </a:tc>
                <a:tc hMerge="1">
                  <a:txBody>
                    <a:bodyPr/>
                    <a:lstStyle/>
                    <a:p>
                      <a:pPr algn="l" fontAlgn="b"/>
                      <a:endParaRPr lang="en-US" sz="2100" b="1" i="0" u="none" strike="noStrike" dirty="0">
                        <a:solidFill>
                          <a:srgbClr val="000000"/>
                        </a:solidFill>
                        <a:latin typeface="Calibri"/>
                      </a:endParaRPr>
                    </a:p>
                  </a:txBody>
                  <a:tcPr marL="9218" marR="9218" marT="9218" marB="0" anchor="b">
                    <a:lnL>
                      <a:noFill/>
                    </a:lnL>
                    <a:lnR>
                      <a:noFill/>
                    </a:lnR>
                    <a:lnT>
                      <a:noFill/>
                    </a:lnT>
                    <a:lnB>
                      <a:noFill/>
                    </a:lnB>
                  </a:tcPr>
                </a:tc>
                <a:tc hMerge="1">
                  <a:txBody>
                    <a:bodyPr/>
                    <a:lstStyle/>
                    <a:p>
                      <a:pPr algn="l" fontAlgn="b"/>
                      <a:endParaRPr lang="en-US" sz="2100" b="1" i="0" u="none" strike="noStrike" dirty="0">
                        <a:solidFill>
                          <a:srgbClr val="000000"/>
                        </a:solidFill>
                        <a:latin typeface="Calibri"/>
                      </a:endParaRPr>
                    </a:p>
                  </a:txBody>
                  <a:tcPr marL="9218" marR="9218" marT="9218" marB="0" anchor="b">
                    <a:lnL>
                      <a:noFill/>
                    </a:lnL>
                    <a:lnR>
                      <a:noFill/>
                    </a:lnR>
                    <a:lnT>
                      <a:noFill/>
                    </a:lnT>
                    <a:lnB>
                      <a:noFill/>
                    </a:lnB>
                  </a:tcPr>
                </a:tc>
                <a:tc hMerge="1">
                  <a:txBody>
                    <a:bodyPr/>
                    <a:lstStyle/>
                    <a:p>
                      <a:pPr algn="l" fontAlgn="b"/>
                      <a:endParaRPr lang="en-US" sz="2100" b="1" i="0" u="none" strike="noStrike" dirty="0">
                        <a:solidFill>
                          <a:srgbClr val="000000"/>
                        </a:solidFill>
                        <a:latin typeface="Calibri"/>
                      </a:endParaRPr>
                    </a:p>
                  </a:txBody>
                  <a:tcPr marL="9218" marR="9218" marT="9218" marB="0" anchor="b">
                    <a:lnL>
                      <a:noFill/>
                    </a:lnL>
                    <a:lnR>
                      <a:noFill/>
                    </a:lnR>
                    <a:lnT>
                      <a:noFill/>
                    </a:lnT>
                    <a:lnB>
                      <a:noFill/>
                    </a:lnB>
                  </a:tcPr>
                </a:tc>
                <a:tc hMerge="1">
                  <a:txBody>
                    <a:bodyPr/>
                    <a:lstStyle/>
                    <a:p>
                      <a:pPr algn="l" fontAlgn="b"/>
                      <a:endParaRPr lang="en-US" sz="2100" b="1" i="0" u="none" strike="noStrike" dirty="0">
                        <a:solidFill>
                          <a:srgbClr val="000000"/>
                        </a:solidFill>
                        <a:latin typeface="Calibri"/>
                      </a:endParaRPr>
                    </a:p>
                  </a:txBody>
                  <a:tcPr marL="9218" marR="9218" marT="9218" marB="0" anchor="b">
                    <a:lnL>
                      <a:noFill/>
                    </a:lnL>
                    <a:lnR>
                      <a:noFill/>
                    </a:lnR>
                    <a:lnT>
                      <a:noFill/>
                    </a:lnT>
                    <a:lnB>
                      <a:noFill/>
                    </a:lnB>
                  </a:tcPr>
                </a:tc>
              </a:tr>
              <a:tr h="851079">
                <a:tc>
                  <a:txBody>
                    <a:bodyPr/>
                    <a:lstStyle/>
                    <a:p>
                      <a:pPr algn="ctr" fontAlgn="b"/>
                      <a:r>
                        <a:rPr lang="en-US" sz="1400" b="1" i="0" u="none" strike="noStrike" dirty="0">
                          <a:solidFill>
                            <a:srgbClr val="000000"/>
                          </a:solidFill>
                          <a:latin typeface="Calibri"/>
                        </a:rPr>
                        <a:t>Average of all GIA scores</a:t>
                      </a:r>
                    </a:p>
                  </a:txBody>
                  <a:tcPr marL="9218" marR="9218" marT="9218" marB="0" anchor="b">
                    <a:lnL>
                      <a:noFill/>
                    </a:lnL>
                    <a:lnR>
                      <a:noFill/>
                    </a:lnR>
                    <a:lnT>
                      <a:noFill/>
                    </a:lnT>
                    <a:lnB>
                      <a:noFill/>
                    </a:lnB>
                  </a:tcPr>
                </a:tc>
                <a:tc>
                  <a:txBody>
                    <a:bodyPr/>
                    <a:lstStyle/>
                    <a:p>
                      <a:pPr algn="ctr" fontAlgn="b"/>
                      <a:r>
                        <a:rPr lang="en-US" sz="1400" b="1" i="0" u="none" strike="noStrike" dirty="0">
                          <a:solidFill>
                            <a:srgbClr val="000000"/>
                          </a:solidFill>
                          <a:latin typeface="Calibri"/>
                        </a:rPr>
                        <a:t>Age at Test</a:t>
                      </a:r>
                    </a:p>
                  </a:txBody>
                  <a:tcPr marL="9218" marR="9218" marT="9218" marB="0" anchor="b">
                    <a:lnL>
                      <a:noFill/>
                    </a:lnL>
                    <a:lnR>
                      <a:noFill/>
                    </a:lnR>
                    <a:lnT>
                      <a:noFill/>
                    </a:lnT>
                    <a:lnB>
                      <a:noFill/>
                    </a:lnB>
                  </a:tcPr>
                </a:tc>
                <a:tc>
                  <a:txBody>
                    <a:bodyPr/>
                    <a:lstStyle/>
                    <a:p>
                      <a:pPr algn="ctr" fontAlgn="b"/>
                      <a:r>
                        <a:rPr lang="en-US" sz="1400" b="1" i="0" u="none" strike="noStrike" dirty="0" err="1">
                          <a:solidFill>
                            <a:srgbClr val="000000"/>
                          </a:solidFill>
                          <a:latin typeface="Calibri"/>
                        </a:rPr>
                        <a:t>PreAge</a:t>
                      </a:r>
                      <a:r>
                        <a:rPr lang="en-US" sz="1400" b="1" i="0" u="none" strike="noStrike" dirty="0">
                          <a:solidFill>
                            <a:srgbClr val="000000"/>
                          </a:solidFill>
                          <a:latin typeface="Calibri"/>
                        </a:rPr>
                        <a:t> Equiv</a:t>
                      </a:r>
                    </a:p>
                  </a:txBody>
                  <a:tcPr marL="9218" marR="9218" marT="9218" marB="0" anchor="b">
                    <a:lnL>
                      <a:noFill/>
                    </a:lnL>
                    <a:lnR>
                      <a:noFill/>
                    </a:lnR>
                    <a:lnT>
                      <a:noFill/>
                    </a:lnT>
                    <a:lnB>
                      <a:noFill/>
                    </a:lnB>
                  </a:tcPr>
                </a:tc>
                <a:tc>
                  <a:txBody>
                    <a:bodyPr/>
                    <a:lstStyle/>
                    <a:p>
                      <a:pPr algn="ctr" fontAlgn="b"/>
                      <a:r>
                        <a:rPr lang="en-US" sz="1400" b="1" i="0" u="none" strike="noStrike" dirty="0" err="1">
                          <a:solidFill>
                            <a:srgbClr val="000000"/>
                          </a:solidFill>
                          <a:latin typeface="Calibri"/>
                        </a:rPr>
                        <a:t>PostAge</a:t>
                      </a:r>
                      <a:r>
                        <a:rPr lang="en-US" sz="1400" b="1" i="0" u="none" strike="noStrike" dirty="0">
                          <a:solidFill>
                            <a:srgbClr val="000000"/>
                          </a:solidFill>
                          <a:latin typeface="Calibri"/>
                        </a:rPr>
                        <a:t> Equiv</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Age Gain</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Pre %tile</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Post %tile</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%tile Gain</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Pre SScore</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Post SScore</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SS Gain</a:t>
                      </a:r>
                    </a:p>
                  </a:txBody>
                  <a:tcPr marL="9218" marR="9218" marT="921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Count</a:t>
                      </a:r>
                    </a:p>
                  </a:txBody>
                  <a:tcPr marL="9218" marR="9218" marT="9218" marB="0" anchor="b">
                    <a:lnL>
                      <a:noFill/>
                    </a:lnL>
                    <a:lnR>
                      <a:noFill/>
                    </a:lnR>
                    <a:lnT>
                      <a:noFill/>
                    </a:lnT>
                    <a:lnB>
                      <a:noFill/>
                    </a:lnB>
                  </a:tcPr>
                </a:tc>
              </a:tr>
              <a:tr h="292995">
                <a:tc>
                  <a:txBody>
                    <a:bodyPr/>
                    <a:lstStyle/>
                    <a:p>
                      <a:pPr algn="ctr" fontAlgn="b"/>
                      <a:endParaRPr lang="en-US" sz="1400" b="1" i="0" u="none" strike="noStrike">
                        <a:solidFill>
                          <a:srgbClr val="000000"/>
                        </a:solidFill>
                        <a:latin typeface="Calibri"/>
                      </a:endParaRP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11.9</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10.8</a:t>
                      </a:r>
                    </a:p>
                  </a:txBody>
                  <a:tcPr marL="9218" marR="9218" marT="9218" marB="0" anchor="b">
                    <a:lnL>
                      <a:noFill/>
                    </a:lnL>
                    <a:lnR>
                      <a:noFill/>
                    </a:lnR>
                    <a:lnT>
                      <a:noFill/>
                    </a:lnT>
                    <a:lnB>
                      <a:noFill/>
                    </a:lnB>
                  </a:tcPr>
                </a:tc>
                <a:tc>
                  <a:txBody>
                    <a:bodyPr/>
                    <a:lstStyle/>
                    <a:p>
                      <a:pPr algn="ctr" fontAlgn="b"/>
                      <a:r>
                        <a:rPr lang="en-US" sz="1400" b="1" i="0" u="none" strike="noStrike" dirty="0">
                          <a:solidFill>
                            <a:srgbClr val="000000"/>
                          </a:solidFill>
                          <a:latin typeface="Calibri"/>
                        </a:rPr>
                        <a:t>14.5</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3.7</a:t>
                      </a:r>
                    </a:p>
                  </a:txBody>
                  <a:tcPr marL="9218" marR="9218" marT="9218"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43</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70</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28</a:t>
                      </a:r>
                    </a:p>
                  </a:txBody>
                  <a:tcPr marL="9218" marR="9218" marT="9218"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96</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111</a:t>
                      </a:r>
                    </a:p>
                  </a:txBody>
                  <a:tcPr marL="9218" marR="9218" marT="921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15.0</a:t>
                      </a:r>
                    </a:p>
                  </a:txBody>
                  <a:tcPr marL="9218" marR="9218" marT="921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1" i="0" u="none" strike="noStrike" dirty="0">
                          <a:solidFill>
                            <a:srgbClr val="000000"/>
                          </a:solidFill>
                          <a:latin typeface="Calibri"/>
                        </a:rPr>
                        <a:t>1073</a:t>
                      </a:r>
                    </a:p>
                  </a:txBody>
                  <a:tcPr marL="9218" marR="9218" marT="9218" marB="0" anchor="b">
                    <a:lnL w="12700" cap="flat" cmpd="sng" algn="ctr">
                      <a:solidFill>
                        <a:srgbClr val="000000"/>
                      </a:solidFill>
                      <a:prstDash val="solid"/>
                      <a:round/>
                      <a:headEnd type="none" w="med" len="med"/>
                      <a:tailEnd type="none" w="med" len="med"/>
                    </a:lnL>
                    <a:lnR>
                      <a:noFill/>
                    </a:lnR>
                    <a:lnT>
                      <a:noFill/>
                    </a:lnT>
                    <a:lnB>
                      <a:noFill/>
                    </a:lnB>
                  </a:tcPr>
                </a:tc>
              </a:tr>
              <a:tr h="279043">
                <a:tc>
                  <a:txBody>
                    <a:bodyPr/>
                    <a:lstStyle/>
                    <a:p>
                      <a:pPr algn="ctr" fontAlgn="b"/>
                      <a:endParaRPr lang="en-US" sz="1400" b="1" i="0" u="none" strike="noStrike" dirty="0">
                        <a:solidFill>
                          <a:srgbClr val="000000"/>
                        </a:solidFill>
                        <a:latin typeface="Calibri"/>
                      </a:endParaRPr>
                    </a:p>
                  </a:txBody>
                  <a:tcPr marL="9218" marR="9218" marT="9218" marB="0" anchor="b">
                    <a:lnL>
                      <a:noFill/>
                    </a:lnL>
                    <a:lnR>
                      <a:noFill/>
                    </a:lnR>
                    <a:lnT>
                      <a:noFill/>
                    </a:lnT>
                    <a:lnB>
                      <a:noFill/>
                    </a:lnB>
                  </a:tcPr>
                </a:tc>
                <a:tc>
                  <a:txBody>
                    <a:bodyPr/>
                    <a:lstStyle/>
                    <a:p>
                      <a:pPr algn="ctr" fontAlgn="b"/>
                      <a:endParaRPr lang="en-US" sz="1400" b="1" i="0" u="none" strike="noStrike">
                        <a:solidFill>
                          <a:srgbClr val="000000"/>
                        </a:solidFill>
                        <a:latin typeface="Calibri"/>
                      </a:endParaRPr>
                    </a:p>
                  </a:txBody>
                  <a:tcPr marL="9218" marR="9218" marT="9218" marB="0" anchor="b">
                    <a:lnL>
                      <a:noFill/>
                    </a:lnL>
                    <a:lnR>
                      <a:noFill/>
                    </a:lnR>
                    <a:lnT>
                      <a:noFill/>
                    </a:lnT>
                    <a:lnB>
                      <a:noFill/>
                    </a:lnB>
                  </a:tcPr>
                </a:tc>
                <a:tc>
                  <a:txBody>
                    <a:bodyPr/>
                    <a:lstStyle/>
                    <a:p>
                      <a:pPr algn="ctr" fontAlgn="b"/>
                      <a:endParaRPr lang="en-US" sz="1400" b="1" i="0" u="none" strike="noStrike">
                        <a:solidFill>
                          <a:srgbClr val="000000"/>
                        </a:solidFill>
                        <a:latin typeface="Calibri"/>
                      </a:endParaRPr>
                    </a:p>
                  </a:txBody>
                  <a:tcPr marL="9218" marR="9218" marT="9218" marB="0" anchor="b">
                    <a:lnL>
                      <a:noFill/>
                    </a:lnL>
                    <a:lnR>
                      <a:noFill/>
                    </a:lnR>
                    <a:lnT>
                      <a:noFill/>
                    </a:lnT>
                    <a:lnB>
                      <a:noFill/>
                    </a:lnB>
                  </a:tcPr>
                </a:tc>
                <a:tc>
                  <a:txBody>
                    <a:bodyPr/>
                    <a:lstStyle/>
                    <a:p>
                      <a:pPr algn="ctr" fontAlgn="b"/>
                      <a:endParaRPr lang="en-US" sz="1400" b="1" i="0" u="none" strike="noStrike" dirty="0">
                        <a:solidFill>
                          <a:srgbClr val="000000"/>
                        </a:solidFill>
                        <a:latin typeface="Calibri"/>
                      </a:endParaRPr>
                    </a:p>
                  </a:txBody>
                  <a:tcPr marL="9218" marR="9218" marT="9218" marB="0" anchor="b">
                    <a:lnL>
                      <a:noFill/>
                    </a:lnL>
                    <a:lnR>
                      <a:noFill/>
                    </a:lnR>
                    <a:lnT>
                      <a:noFill/>
                    </a:lnT>
                    <a:lnB>
                      <a:noFill/>
                    </a:lnB>
                  </a:tcPr>
                </a:tc>
                <a:tc>
                  <a:txBody>
                    <a:bodyPr/>
                    <a:lstStyle/>
                    <a:p>
                      <a:pPr algn="ctr" fontAlgn="b"/>
                      <a:endParaRPr lang="en-US" sz="1400" b="1" i="0" u="none" strike="noStrike" dirty="0">
                        <a:solidFill>
                          <a:srgbClr val="000000"/>
                        </a:solidFill>
                        <a:latin typeface="Calibri"/>
                      </a:endParaRPr>
                    </a:p>
                  </a:txBody>
                  <a:tcPr marL="9218" marR="9218" marT="9218" marB="0" anchor="b">
                    <a:lnL>
                      <a:noFill/>
                    </a:lnL>
                    <a:lnR>
                      <a:noFill/>
                    </a:lnR>
                    <a:lnT>
                      <a:noFill/>
                    </a:lnT>
                    <a:lnB>
                      <a:noFill/>
                    </a:lnB>
                  </a:tcPr>
                </a:tc>
                <a:tc>
                  <a:txBody>
                    <a:bodyPr/>
                    <a:lstStyle/>
                    <a:p>
                      <a:pPr algn="ctr" fontAlgn="b"/>
                      <a:endParaRPr lang="en-US" sz="1400" b="1" i="0" u="none" strike="noStrike">
                        <a:solidFill>
                          <a:srgbClr val="000000"/>
                        </a:solidFill>
                        <a:latin typeface="Calibri"/>
                      </a:endParaRPr>
                    </a:p>
                  </a:txBody>
                  <a:tcPr marL="9218" marR="9218" marT="9218" marB="0" anchor="b">
                    <a:lnL>
                      <a:noFill/>
                    </a:lnL>
                    <a:lnR>
                      <a:noFill/>
                    </a:lnR>
                    <a:lnT>
                      <a:noFill/>
                    </a:lnT>
                    <a:lnB>
                      <a:noFill/>
                    </a:lnB>
                  </a:tcPr>
                </a:tc>
                <a:tc>
                  <a:txBody>
                    <a:bodyPr/>
                    <a:lstStyle/>
                    <a:p>
                      <a:pPr algn="ctr" fontAlgn="b"/>
                      <a:endParaRPr lang="en-US" sz="1400" b="1" i="0" u="none" strike="noStrike">
                        <a:solidFill>
                          <a:srgbClr val="000000"/>
                        </a:solidFill>
                        <a:latin typeface="Calibri"/>
                      </a:endParaRPr>
                    </a:p>
                  </a:txBody>
                  <a:tcPr marL="9218" marR="9218" marT="9218" marB="0" anchor="b">
                    <a:lnL>
                      <a:noFill/>
                    </a:lnL>
                    <a:lnR>
                      <a:noFill/>
                    </a:lnR>
                    <a:lnT>
                      <a:noFill/>
                    </a:lnT>
                    <a:lnB>
                      <a:noFill/>
                    </a:lnB>
                  </a:tcPr>
                </a:tc>
                <a:tc>
                  <a:txBody>
                    <a:bodyPr/>
                    <a:lstStyle/>
                    <a:p>
                      <a:pPr algn="ctr" fontAlgn="b"/>
                      <a:endParaRPr lang="en-US" sz="1400" b="1" i="0" u="none" strike="noStrike">
                        <a:solidFill>
                          <a:srgbClr val="000000"/>
                        </a:solidFill>
                        <a:latin typeface="Calibri"/>
                      </a:endParaRPr>
                    </a:p>
                  </a:txBody>
                  <a:tcPr marL="9218" marR="9218" marT="9218" marB="0" anchor="b">
                    <a:lnL>
                      <a:noFill/>
                    </a:lnL>
                    <a:lnR>
                      <a:noFill/>
                    </a:lnR>
                    <a:lnT>
                      <a:noFill/>
                    </a:lnT>
                    <a:lnB>
                      <a:noFill/>
                    </a:lnB>
                  </a:tcPr>
                </a:tc>
                <a:tc>
                  <a:txBody>
                    <a:bodyPr/>
                    <a:lstStyle/>
                    <a:p>
                      <a:pPr algn="ctr" fontAlgn="b"/>
                      <a:endParaRPr lang="en-US" sz="1400" b="1" i="0" u="none" strike="noStrike">
                        <a:solidFill>
                          <a:srgbClr val="000000"/>
                        </a:solidFill>
                        <a:latin typeface="Calibri"/>
                      </a:endParaRPr>
                    </a:p>
                  </a:txBody>
                  <a:tcPr marL="9218" marR="9218" marT="9218" marB="0" anchor="b">
                    <a:lnL>
                      <a:noFill/>
                    </a:lnL>
                    <a:lnR>
                      <a:noFill/>
                    </a:lnR>
                    <a:lnT>
                      <a:noFill/>
                    </a:lnT>
                    <a:lnB>
                      <a:noFill/>
                    </a:lnB>
                  </a:tcPr>
                </a:tc>
                <a:tc>
                  <a:txBody>
                    <a:bodyPr/>
                    <a:lstStyle/>
                    <a:p>
                      <a:pPr algn="ctr" fontAlgn="b"/>
                      <a:endParaRPr lang="en-US" sz="1400" b="1" i="0" u="none" strike="noStrike">
                        <a:solidFill>
                          <a:srgbClr val="000000"/>
                        </a:solidFill>
                        <a:latin typeface="Calibri"/>
                      </a:endParaRPr>
                    </a:p>
                  </a:txBody>
                  <a:tcPr marL="9218" marR="9218" marT="9218" marB="0" anchor="b">
                    <a:lnL>
                      <a:noFill/>
                    </a:lnL>
                    <a:lnR>
                      <a:noFill/>
                    </a:lnR>
                    <a:lnT>
                      <a:noFill/>
                    </a:lnT>
                    <a:lnB>
                      <a:noFill/>
                    </a:lnB>
                  </a:tcPr>
                </a:tc>
                <a:tc>
                  <a:txBody>
                    <a:bodyPr/>
                    <a:lstStyle/>
                    <a:p>
                      <a:pPr algn="ctr" fontAlgn="b"/>
                      <a:endParaRPr lang="en-US" sz="1400" b="1" i="0" u="none" strike="noStrike">
                        <a:solidFill>
                          <a:srgbClr val="000000"/>
                        </a:solidFill>
                        <a:latin typeface="Calibri"/>
                      </a:endParaRPr>
                    </a:p>
                  </a:txBody>
                  <a:tcPr marL="9218" marR="9218" marT="921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1400" b="1" i="0" u="none" strike="noStrike" dirty="0">
                        <a:solidFill>
                          <a:srgbClr val="000000"/>
                        </a:solidFill>
                        <a:latin typeface="Calibri"/>
                      </a:endParaRPr>
                    </a:p>
                  </a:txBody>
                  <a:tcPr marL="9218" marR="9218" marT="9218" marB="0" anchor="b">
                    <a:lnL>
                      <a:noFill/>
                    </a:lnL>
                    <a:lnR>
                      <a:noFill/>
                    </a:lnR>
                    <a:lnT>
                      <a:noFill/>
                    </a:lnT>
                    <a:lnB>
                      <a:noFill/>
                    </a:lnB>
                  </a:tcPr>
                </a:tc>
              </a:tr>
              <a:tr h="279043">
                <a:tc>
                  <a:txBody>
                    <a:bodyPr/>
                    <a:lstStyle/>
                    <a:p>
                      <a:pPr algn="ctr" fontAlgn="b"/>
                      <a:endParaRPr lang="en-US" sz="1400" b="1" i="0" u="none" strike="noStrike">
                        <a:solidFill>
                          <a:srgbClr val="000000"/>
                        </a:solidFill>
                        <a:latin typeface="Calibri"/>
                      </a:endParaRPr>
                    </a:p>
                  </a:txBody>
                  <a:tcPr marL="9218" marR="9218" marT="9218" marB="0" anchor="b">
                    <a:lnL>
                      <a:noFill/>
                    </a:lnL>
                    <a:lnR>
                      <a:noFill/>
                    </a:lnR>
                    <a:lnT>
                      <a:noFill/>
                    </a:lnT>
                    <a:lnB>
                      <a:noFill/>
                    </a:lnB>
                  </a:tcPr>
                </a:tc>
                <a:tc>
                  <a:txBody>
                    <a:bodyPr/>
                    <a:lstStyle/>
                    <a:p>
                      <a:pPr algn="ctr" fontAlgn="b"/>
                      <a:endParaRPr lang="en-US" sz="1400" b="1" i="0" u="none" strike="noStrike">
                        <a:solidFill>
                          <a:srgbClr val="000000"/>
                        </a:solidFill>
                        <a:latin typeface="Calibri"/>
                      </a:endParaRPr>
                    </a:p>
                  </a:txBody>
                  <a:tcPr marL="9218" marR="9218" marT="9218" marB="0" anchor="b">
                    <a:lnL>
                      <a:noFill/>
                    </a:lnL>
                    <a:lnR>
                      <a:noFill/>
                    </a:lnR>
                    <a:lnT>
                      <a:noFill/>
                    </a:lnT>
                    <a:lnB>
                      <a:noFill/>
                    </a:lnB>
                  </a:tcPr>
                </a:tc>
                <a:tc>
                  <a:txBody>
                    <a:bodyPr/>
                    <a:lstStyle/>
                    <a:p>
                      <a:pPr algn="ctr" fontAlgn="b"/>
                      <a:endParaRPr lang="en-US" sz="1400" b="1" i="0" u="none" strike="noStrike">
                        <a:solidFill>
                          <a:srgbClr val="000000"/>
                        </a:solidFill>
                        <a:latin typeface="Calibri"/>
                      </a:endParaRPr>
                    </a:p>
                  </a:txBody>
                  <a:tcPr marL="9218" marR="9218" marT="9218" marB="0" anchor="b">
                    <a:lnL>
                      <a:noFill/>
                    </a:lnL>
                    <a:lnR>
                      <a:noFill/>
                    </a:lnR>
                    <a:lnT>
                      <a:noFill/>
                    </a:lnT>
                    <a:lnB>
                      <a:noFill/>
                    </a:lnB>
                  </a:tcPr>
                </a:tc>
                <a:tc>
                  <a:txBody>
                    <a:bodyPr/>
                    <a:lstStyle/>
                    <a:p>
                      <a:pPr algn="ctr" fontAlgn="b"/>
                      <a:endParaRPr lang="en-US" sz="1400" b="1" i="0" u="none" strike="noStrike">
                        <a:solidFill>
                          <a:srgbClr val="000000"/>
                        </a:solidFill>
                        <a:latin typeface="Calibri"/>
                      </a:endParaRPr>
                    </a:p>
                  </a:txBody>
                  <a:tcPr marL="9218" marR="9218" marT="9218" marB="0" anchor="b">
                    <a:lnL>
                      <a:noFill/>
                    </a:lnL>
                    <a:lnR>
                      <a:noFill/>
                    </a:lnR>
                    <a:lnT>
                      <a:noFill/>
                    </a:lnT>
                    <a:lnB>
                      <a:noFill/>
                    </a:lnB>
                  </a:tcPr>
                </a:tc>
                <a:tc>
                  <a:txBody>
                    <a:bodyPr/>
                    <a:lstStyle/>
                    <a:p>
                      <a:pPr algn="ctr" fontAlgn="b"/>
                      <a:endParaRPr lang="en-US" sz="1400" b="1" i="0" u="none" strike="noStrike" dirty="0">
                        <a:solidFill>
                          <a:srgbClr val="000000"/>
                        </a:solidFill>
                        <a:latin typeface="Calibri"/>
                      </a:endParaRPr>
                    </a:p>
                  </a:txBody>
                  <a:tcPr marL="9218" marR="9218" marT="9218" marB="0" anchor="b">
                    <a:lnL>
                      <a:noFill/>
                    </a:lnL>
                    <a:lnR>
                      <a:noFill/>
                    </a:lnR>
                    <a:lnT>
                      <a:noFill/>
                    </a:lnT>
                    <a:lnB>
                      <a:noFill/>
                    </a:lnB>
                  </a:tcPr>
                </a:tc>
                <a:tc>
                  <a:txBody>
                    <a:bodyPr/>
                    <a:lstStyle/>
                    <a:p>
                      <a:pPr algn="ctr" fontAlgn="b"/>
                      <a:endParaRPr lang="en-US" sz="1400" b="1" i="0" u="none" strike="noStrike" dirty="0">
                        <a:solidFill>
                          <a:srgbClr val="000000"/>
                        </a:solidFill>
                        <a:latin typeface="Calibri"/>
                      </a:endParaRPr>
                    </a:p>
                  </a:txBody>
                  <a:tcPr marL="9218" marR="9218" marT="9218" marB="0" anchor="b">
                    <a:lnL>
                      <a:noFill/>
                    </a:lnL>
                    <a:lnR>
                      <a:noFill/>
                    </a:lnR>
                    <a:lnT>
                      <a:noFill/>
                    </a:lnT>
                    <a:lnB>
                      <a:noFill/>
                    </a:lnB>
                  </a:tcPr>
                </a:tc>
                <a:tc>
                  <a:txBody>
                    <a:bodyPr/>
                    <a:lstStyle/>
                    <a:p>
                      <a:pPr algn="ctr" fontAlgn="b"/>
                      <a:endParaRPr lang="en-US" sz="1400" b="1" i="0" u="none" strike="noStrike" dirty="0">
                        <a:solidFill>
                          <a:srgbClr val="000000"/>
                        </a:solidFill>
                        <a:latin typeface="Calibri"/>
                      </a:endParaRPr>
                    </a:p>
                  </a:txBody>
                  <a:tcPr marL="9218" marR="9218" marT="9218" marB="0" anchor="b">
                    <a:lnL>
                      <a:noFill/>
                    </a:lnL>
                    <a:lnR>
                      <a:noFill/>
                    </a:lnR>
                    <a:lnT>
                      <a:noFill/>
                    </a:lnT>
                    <a:lnB>
                      <a:noFill/>
                    </a:lnB>
                  </a:tcPr>
                </a:tc>
                <a:tc>
                  <a:txBody>
                    <a:bodyPr/>
                    <a:lstStyle/>
                    <a:p>
                      <a:pPr algn="ctr" fontAlgn="b"/>
                      <a:endParaRPr lang="en-US" sz="1400" b="1" i="0" u="none" strike="noStrike" dirty="0">
                        <a:solidFill>
                          <a:srgbClr val="000000"/>
                        </a:solidFill>
                        <a:latin typeface="Calibri"/>
                      </a:endParaRPr>
                    </a:p>
                  </a:txBody>
                  <a:tcPr marL="9218" marR="9218" marT="9218" marB="0" anchor="b">
                    <a:lnL>
                      <a:noFill/>
                    </a:lnL>
                    <a:lnR>
                      <a:noFill/>
                    </a:lnR>
                    <a:lnT>
                      <a:noFill/>
                    </a:lnT>
                    <a:lnB>
                      <a:noFill/>
                    </a:lnB>
                  </a:tcPr>
                </a:tc>
                <a:tc>
                  <a:txBody>
                    <a:bodyPr/>
                    <a:lstStyle/>
                    <a:p>
                      <a:pPr algn="ctr" fontAlgn="b"/>
                      <a:endParaRPr lang="en-US" sz="1400" b="1" i="0" u="none" strike="noStrike">
                        <a:solidFill>
                          <a:srgbClr val="000000"/>
                        </a:solidFill>
                        <a:latin typeface="Calibri"/>
                      </a:endParaRPr>
                    </a:p>
                  </a:txBody>
                  <a:tcPr marL="9218" marR="9218" marT="9218" marB="0" anchor="b">
                    <a:lnL>
                      <a:noFill/>
                    </a:lnL>
                    <a:lnR>
                      <a:noFill/>
                    </a:lnR>
                    <a:lnT>
                      <a:noFill/>
                    </a:lnT>
                    <a:lnB>
                      <a:noFill/>
                    </a:lnB>
                  </a:tcPr>
                </a:tc>
                <a:tc>
                  <a:txBody>
                    <a:bodyPr/>
                    <a:lstStyle/>
                    <a:p>
                      <a:pPr algn="ctr" fontAlgn="b"/>
                      <a:endParaRPr lang="en-US" sz="1400" b="1" i="0" u="none" strike="noStrike">
                        <a:solidFill>
                          <a:srgbClr val="000000"/>
                        </a:solidFill>
                        <a:latin typeface="Calibri"/>
                      </a:endParaRPr>
                    </a:p>
                  </a:txBody>
                  <a:tcPr marL="9218" marR="9218" marT="9218" marB="0" anchor="b">
                    <a:lnL>
                      <a:noFill/>
                    </a:lnL>
                    <a:lnR>
                      <a:noFill/>
                    </a:lnR>
                    <a:lnT>
                      <a:noFill/>
                    </a:lnT>
                    <a:lnB>
                      <a:noFill/>
                    </a:lnB>
                  </a:tcPr>
                </a:tc>
                <a:tc>
                  <a:txBody>
                    <a:bodyPr/>
                    <a:lstStyle/>
                    <a:p>
                      <a:pPr algn="ctr" fontAlgn="b"/>
                      <a:endParaRPr lang="en-US" sz="1400" b="1" i="0" u="none" strike="noStrike">
                        <a:solidFill>
                          <a:srgbClr val="000000"/>
                        </a:solidFill>
                        <a:latin typeface="Calibri"/>
                      </a:endParaRPr>
                    </a:p>
                  </a:txBody>
                  <a:tcPr marL="9218" marR="9218" marT="9218" marB="0" anchor="b">
                    <a:lnL>
                      <a:noFill/>
                    </a:lnL>
                    <a:lnR>
                      <a:noFill/>
                    </a:lnR>
                    <a:lnT>
                      <a:noFill/>
                    </a:lnT>
                    <a:lnB>
                      <a:noFill/>
                    </a:lnB>
                  </a:tcPr>
                </a:tc>
                <a:tc>
                  <a:txBody>
                    <a:bodyPr/>
                    <a:lstStyle/>
                    <a:p>
                      <a:pPr algn="ctr" fontAlgn="b"/>
                      <a:endParaRPr lang="en-US" sz="1400" b="1" i="0" u="none" strike="noStrike" dirty="0">
                        <a:solidFill>
                          <a:srgbClr val="000000"/>
                        </a:solidFill>
                        <a:latin typeface="Calibri"/>
                      </a:endParaRPr>
                    </a:p>
                  </a:txBody>
                  <a:tcPr marL="9218" marR="9218" marT="9218" marB="0" anchor="b">
                    <a:lnL>
                      <a:noFill/>
                    </a:lnL>
                    <a:lnR>
                      <a:noFill/>
                    </a:lnR>
                    <a:lnT>
                      <a:noFill/>
                    </a:lnT>
                    <a:lnB>
                      <a:noFill/>
                    </a:lnB>
                  </a:tcPr>
                </a:tc>
              </a:tr>
              <a:tr h="851079">
                <a:tc>
                  <a:txBody>
                    <a:bodyPr/>
                    <a:lstStyle/>
                    <a:p>
                      <a:pPr algn="ctr" fontAlgn="b"/>
                      <a:r>
                        <a:rPr lang="en-US" sz="1400" b="1" i="0" u="none" strike="noStrike">
                          <a:solidFill>
                            <a:srgbClr val="000000"/>
                          </a:solidFill>
                          <a:latin typeface="Calibri"/>
                        </a:rPr>
                        <a:t>GIA scores By Program</a:t>
                      </a:r>
                    </a:p>
                  </a:txBody>
                  <a:tcPr marL="9218" marR="9218" marT="921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latin typeface="Calibri"/>
                        </a:rPr>
                        <a:t>Age at Test</a:t>
                      </a:r>
                    </a:p>
                  </a:txBody>
                  <a:tcPr marL="9218" marR="9218" marT="921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latin typeface="Calibri"/>
                        </a:rPr>
                        <a:t>PreAge Equiv</a:t>
                      </a:r>
                    </a:p>
                  </a:txBody>
                  <a:tcPr marL="9218" marR="9218" marT="921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latin typeface="Calibri"/>
                        </a:rPr>
                        <a:t>PostAge Equiv</a:t>
                      </a:r>
                    </a:p>
                  </a:txBody>
                  <a:tcPr marL="9218" marR="9218" marT="921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latin typeface="Calibri"/>
                        </a:rPr>
                        <a:t>Age Gain</a:t>
                      </a:r>
                    </a:p>
                  </a:txBody>
                  <a:tcPr marL="9218" marR="9218" marT="921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latin typeface="Calibri"/>
                        </a:rPr>
                        <a:t>Pre %tile</a:t>
                      </a:r>
                    </a:p>
                  </a:txBody>
                  <a:tcPr marL="9218" marR="9218" marT="921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latin typeface="Calibri"/>
                        </a:rPr>
                        <a:t>Post %tile</a:t>
                      </a:r>
                    </a:p>
                  </a:txBody>
                  <a:tcPr marL="9218" marR="9218" marT="921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%tile Gain</a:t>
                      </a:r>
                    </a:p>
                  </a:txBody>
                  <a:tcPr marL="9218" marR="9218" marT="921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Pre </a:t>
                      </a:r>
                      <a:r>
                        <a:rPr lang="en-US" sz="1400" b="1" i="0" u="none" strike="noStrike" dirty="0" err="1">
                          <a:solidFill>
                            <a:srgbClr val="000000"/>
                          </a:solidFill>
                          <a:latin typeface="Calibri"/>
                        </a:rPr>
                        <a:t>SScore</a:t>
                      </a:r>
                      <a:endParaRPr lang="en-US" sz="1400" b="1" i="0" u="none" strike="noStrike" dirty="0">
                        <a:solidFill>
                          <a:srgbClr val="000000"/>
                        </a:solidFill>
                        <a:latin typeface="Calibri"/>
                      </a:endParaRPr>
                    </a:p>
                  </a:txBody>
                  <a:tcPr marL="9218" marR="9218" marT="921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Post </a:t>
                      </a:r>
                      <a:r>
                        <a:rPr lang="en-US" sz="1400" b="1" i="0" u="none" strike="noStrike" dirty="0" err="1">
                          <a:solidFill>
                            <a:srgbClr val="000000"/>
                          </a:solidFill>
                          <a:latin typeface="Calibri"/>
                        </a:rPr>
                        <a:t>SScore</a:t>
                      </a:r>
                      <a:endParaRPr lang="en-US" sz="1400" b="1" i="0" u="none" strike="noStrike" dirty="0">
                        <a:solidFill>
                          <a:srgbClr val="000000"/>
                        </a:solidFill>
                        <a:latin typeface="Calibri"/>
                      </a:endParaRPr>
                    </a:p>
                  </a:txBody>
                  <a:tcPr marL="9218" marR="9218" marT="921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latin typeface="Calibri"/>
                        </a:rPr>
                        <a:t>SS Gain</a:t>
                      </a:r>
                    </a:p>
                  </a:txBody>
                  <a:tcPr marL="9218" marR="9218" marT="921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Count</a:t>
                      </a:r>
                    </a:p>
                  </a:txBody>
                  <a:tcPr marL="9218" marR="9218" marT="9218" marB="0" anchor="b">
                    <a:lnL>
                      <a:noFill/>
                    </a:lnL>
                    <a:lnR>
                      <a:noFill/>
                    </a:lnR>
                    <a:lnT>
                      <a:noFill/>
                    </a:lnT>
                    <a:lnB w="12700" cap="flat" cmpd="sng" algn="ctr">
                      <a:solidFill>
                        <a:srgbClr val="000000"/>
                      </a:solidFill>
                      <a:prstDash val="solid"/>
                      <a:round/>
                      <a:headEnd type="none" w="med" len="med"/>
                      <a:tailEnd type="none" w="med" len="med"/>
                    </a:lnB>
                  </a:tcPr>
                </a:tc>
              </a:tr>
              <a:tr h="279043">
                <a:tc>
                  <a:txBody>
                    <a:bodyPr/>
                    <a:lstStyle/>
                    <a:p>
                      <a:pPr algn="l" fontAlgn="b"/>
                      <a:r>
                        <a:rPr lang="en-US" sz="1400" b="1" i="0" u="none" strike="noStrike">
                          <a:solidFill>
                            <a:srgbClr val="000000"/>
                          </a:solidFill>
                          <a:latin typeface="Calibri"/>
                        </a:rPr>
                        <a:t>Einstein Program</a:t>
                      </a:r>
                    </a:p>
                  </a:txBody>
                  <a:tcPr marL="9218" marR="9218" marT="921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a:solidFill>
                            <a:srgbClr val="000000"/>
                          </a:solidFill>
                          <a:latin typeface="Calibri"/>
                        </a:rPr>
                        <a:t>14.5</a:t>
                      </a:r>
                    </a:p>
                  </a:txBody>
                  <a:tcPr marL="9218" marR="9218" marT="921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a:solidFill>
                            <a:srgbClr val="000000"/>
                          </a:solidFill>
                          <a:latin typeface="Calibri"/>
                        </a:rPr>
                        <a:t>10.2</a:t>
                      </a:r>
                    </a:p>
                  </a:txBody>
                  <a:tcPr marL="9218" marR="9218" marT="921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a:solidFill>
                            <a:srgbClr val="000000"/>
                          </a:solidFill>
                          <a:latin typeface="Calibri"/>
                        </a:rPr>
                        <a:t>15.2</a:t>
                      </a:r>
                    </a:p>
                  </a:txBody>
                  <a:tcPr marL="9218" marR="9218" marT="921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a:solidFill>
                            <a:srgbClr val="000000"/>
                          </a:solidFill>
                          <a:latin typeface="Calibri"/>
                        </a:rPr>
                        <a:t>5.0</a:t>
                      </a:r>
                    </a:p>
                  </a:txBody>
                  <a:tcPr marL="9218" marR="9218" marT="9218" marB="0" anchor="b">
                    <a:lnL>
                      <a:noFill/>
                    </a:lnL>
                    <a:lnR>
                      <a:noFill/>
                    </a:lnR>
                    <a:lnT w="12700" cap="flat" cmpd="sng" algn="ctr">
                      <a:solidFill>
                        <a:srgbClr val="000000"/>
                      </a:solidFill>
                      <a:prstDash val="solid"/>
                      <a:round/>
                      <a:headEnd type="none" w="med" len="med"/>
                      <a:tailEnd type="none" w="med" len="med"/>
                    </a:lnT>
                    <a:lnB>
                      <a:noFill/>
                    </a:lnB>
                    <a:solidFill>
                      <a:srgbClr val="F2DDDC"/>
                    </a:solidFill>
                  </a:tcPr>
                </a:tc>
                <a:tc>
                  <a:txBody>
                    <a:bodyPr/>
                    <a:lstStyle/>
                    <a:p>
                      <a:pPr algn="ctr" fontAlgn="b"/>
                      <a:r>
                        <a:rPr lang="en-US" sz="1400" b="1" i="0" u="none" strike="noStrike">
                          <a:solidFill>
                            <a:srgbClr val="000000"/>
                          </a:solidFill>
                          <a:latin typeface="Calibri"/>
                        </a:rPr>
                        <a:t>21</a:t>
                      </a:r>
                    </a:p>
                  </a:txBody>
                  <a:tcPr marL="9218" marR="9218" marT="921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a:solidFill>
                            <a:srgbClr val="000000"/>
                          </a:solidFill>
                          <a:latin typeface="Calibri"/>
                        </a:rPr>
                        <a:t>56</a:t>
                      </a:r>
                    </a:p>
                  </a:txBody>
                  <a:tcPr marL="9218" marR="9218" marT="921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a:solidFill>
                            <a:srgbClr val="000000"/>
                          </a:solidFill>
                          <a:latin typeface="Calibri"/>
                        </a:rPr>
                        <a:t>35</a:t>
                      </a:r>
                    </a:p>
                  </a:txBody>
                  <a:tcPr marL="9218" marR="9218" marT="9218" marB="0" anchor="b">
                    <a:lnL>
                      <a:noFill/>
                    </a:lnL>
                    <a:lnR>
                      <a:noFill/>
                    </a:lnR>
                    <a:lnT w="12700" cap="flat" cmpd="sng" algn="ctr">
                      <a:solidFill>
                        <a:srgbClr val="000000"/>
                      </a:solidFill>
                      <a:prstDash val="solid"/>
                      <a:round/>
                      <a:headEnd type="none" w="med" len="med"/>
                      <a:tailEnd type="none" w="med" len="med"/>
                    </a:lnT>
                    <a:lnB>
                      <a:noFill/>
                    </a:lnB>
                    <a:solidFill>
                      <a:srgbClr val="F2DDDC"/>
                    </a:solidFill>
                  </a:tcPr>
                </a:tc>
                <a:tc>
                  <a:txBody>
                    <a:bodyPr/>
                    <a:lstStyle/>
                    <a:p>
                      <a:pPr algn="ctr" fontAlgn="b"/>
                      <a:r>
                        <a:rPr lang="en-US" sz="1400" b="1" i="0" u="none" strike="noStrike">
                          <a:solidFill>
                            <a:srgbClr val="000000"/>
                          </a:solidFill>
                          <a:latin typeface="Calibri"/>
                        </a:rPr>
                        <a:t>82</a:t>
                      </a:r>
                    </a:p>
                  </a:txBody>
                  <a:tcPr marL="9218" marR="9218" marT="921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dirty="0">
                          <a:solidFill>
                            <a:srgbClr val="000000"/>
                          </a:solidFill>
                          <a:latin typeface="Calibri"/>
                        </a:rPr>
                        <a:t>102</a:t>
                      </a:r>
                    </a:p>
                  </a:txBody>
                  <a:tcPr marL="9218" marR="9218" marT="9218"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dirty="0">
                          <a:solidFill>
                            <a:srgbClr val="000000"/>
                          </a:solidFill>
                          <a:latin typeface="Calibri"/>
                        </a:rPr>
                        <a:t>19.5</a:t>
                      </a:r>
                    </a:p>
                  </a:txBody>
                  <a:tcPr marL="9218" marR="9218" marT="921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DDDC"/>
                    </a:solidFill>
                  </a:tcPr>
                </a:tc>
                <a:tc>
                  <a:txBody>
                    <a:bodyPr/>
                    <a:lstStyle/>
                    <a:p>
                      <a:pPr algn="ctr" fontAlgn="b"/>
                      <a:r>
                        <a:rPr lang="en-US" sz="1400" b="1" i="0" u="none" strike="noStrike" dirty="0">
                          <a:solidFill>
                            <a:srgbClr val="000000"/>
                          </a:solidFill>
                          <a:latin typeface="Calibri"/>
                        </a:rPr>
                        <a:t>33</a:t>
                      </a:r>
                    </a:p>
                  </a:txBody>
                  <a:tcPr marL="9218" marR="9218" marT="9218"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279043">
                <a:tc>
                  <a:txBody>
                    <a:bodyPr/>
                    <a:lstStyle/>
                    <a:p>
                      <a:pPr algn="l" fontAlgn="b"/>
                      <a:r>
                        <a:rPr lang="en-US" sz="1400" b="1" i="0" u="none" strike="noStrike">
                          <a:solidFill>
                            <a:srgbClr val="000000"/>
                          </a:solidFill>
                          <a:latin typeface="Calibri"/>
                        </a:rPr>
                        <a:t>MathRx</a:t>
                      </a:r>
                    </a:p>
                  </a:txBody>
                  <a:tcPr marL="9218" marR="9218" marT="9218" marB="0" anchor="b">
                    <a:lnL>
                      <a:noFill/>
                    </a:lnL>
                    <a:lnR>
                      <a:noFill/>
                    </a:lnR>
                    <a:lnT>
                      <a:noFill/>
                    </a:lnT>
                    <a:lnB>
                      <a:noFill/>
                    </a:lnB>
                  </a:tcPr>
                </a:tc>
                <a:tc>
                  <a:txBody>
                    <a:bodyPr/>
                    <a:lstStyle/>
                    <a:p>
                      <a:pPr algn="ctr" fontAlgn="b"/>
                      <a:r>
                        <a:rPr lang="en-US" sz="1400" b="1" i="0" u="none" strike="noStrike" dirty="0" smtClean="0">
                          <a:solidFill>
                            <a:srgbClr val="000000"/>
                          </a:solidFill>
                          <a:latin typeface="Calibri"/>
                        </a:rPr>
                        <a:t>14.1</a:t>
                      </a:r>
                      <a:endParaRPr lang="en-US" sz="1400" b="1" i="0" u="none" strike="noStrike" dirty="0">
                        <a:solidFill>
                          <a:srgbClr val="000000"/>
                        </a:solidFill>
                        <a:latin typeface="Calibri"/>
                      </a:endParaRPr>
                    </a:p>
                  </a:txBody>
                  <a:tcPr marL="9218" marR="9218" marT="9218" marB="0" anchor="b">
                    <a:lnL>
                      <a:noFill/>
                    </a:lnL>
                    <a:lnR>
                      <a:noFill/>
                    </a:lnR>
                    <a:lnT>
                      <a:noFill/>
                    </a:lnT>
                    <a:lnB>
                      <a:noFill/>
                    </a:lnB>
                  </a:tcPr>
                </a:tc>
                <a:tc>
                  <a:txBody>
                    <a:bodyPr/>
                    <a:lstStyle/>
                    <a:p>
                      <a:pPr algn="ctr" fontAlgn="b"/>
                      <a:r>
                        <a:rPr lang="en-US" sz="1400" b="1" i="0" u="none" strike="noStrike" dirty="0" smtClean="0">
                          <a:solidFill>
                            <a:srgbClr val="000000"/>
                          </a:solidFill>
                          <a:latin typeface="Calibri"/>
                        </a:rPr>
                        <a:t>13.3</a:t>
                      </a:r>
                      <a:endParaRPr lang="en-US" sz="1400" b="1" i="0" u="none" strike="noStrike" dirty="0">
                        <a:solidFill>
                          <a:srgbClr val="000000"/>
                        </a:solidFill>
                        <a:latin typeface="Calibri"/>
                      </a:endParaRPr>
                    </a:p>
                  </a:txBody>
                  <a:tcPr marL="9218" marR="9218" marT="9218" marB="0" anchor="b">
                    <a:lnL>
                      <a:noFill/>
                    </a:lnL>
                    <a:lnR>
                      <a:noFill/>
                    </a:lnR>
                    <a:lnT>
                      <a:noFill/>
                    </a:lnT>
                    <a:lnB>
                      <a:noFill/>
                    </a:lnB>
                  </a:tcPr>
                </a:tc>
                <a:tc>
                  <a:txBody>
                    <a:bodyPr/>
                    <a:lstStyle/>
                    <a:p>
                      <a:pPr algn="ctr" fontAlgn="b"/>
                      <a:r>
                        <a:rPr lang="en-US" sz="1400" b="1" i="0" u="none" strike="noStrike" dirty="0" smtClean="0">
                          <a:solidFill>
                            <a:srgbClr val="000000"/>
                          </a:solidFill>
                          <a:latin typeface="Calibri"/>
                        </a:rPr>
                        <a:t>18.1</a:t>
                      </a:r>
                      <a:endParaRPr lang="en-US" sz="1400" b="1" i="0" u="none" strike="noStrike" dirty="0">
                        <a:solidFill>
                          <a:srgbClr val="000000"/>
                        </a:solidFill>
                        <a:latin typeface="Calibri"/>
                      </a:endParaRPr>
                    </a:p>
                  </a:txBody>
                  <a:tcPr marL="9218" marR="9218" marT="9218" marB="0" anchor="b">
                    <a:lnL>
                      <a:noFill/>
                    </a:lnL>
                    <a:lnR>
                      <a:noFill/>
                    </a:lnR>
                    <a:lnT>
                      <a:noFill/>
                    </a:lnT>
                    <a:lnB>
                      <a:noFill/>
                    </a:lnB>
                  </a:tcPr>
                </a:tc>
                <a:tc>
                  <a:txBody>
                    <a:bodyPr/>
                    <a:lstStyle/>
                    <a:p>
                      <a:pPr algn="ctr" fontAlgn="b"/>
                      <a:r>
                        <a:rPr lang="en-US" sz="1400" b="1" i="0" u="none" strike="noStrike" dirty="0" smtClean="0">
                          <a:solidFill>
                            <a:srgbClr val="000000"/>
                          </a:solidFill>
                          <a:latin typeface="Calibri"/>
                        </a:rPr>
                        <a:t>4.6</a:t>
                      </a:r>
                      <a:endParaRPr lang="en-US" sz="1400" b="1" i="0" u="none" strike="noStrike" dirty="0">
                        <a:solidFill>
                          <a:srgbClr val="000000"/>
                        </a:solidFill>
                        <a:latin typeface="Calibri"/>
                      </a:endParaRPr>
                    </a:p>
                  </a:txBody>
                  <a:tcPr marL="9218" marR="9218" marT="9218"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44</a:t>
                      </a:r>
                    </a:p>
                  </a:txBody>
                  <a:tcPr marL="9218" marR="9218" marT="9218" marB="0" anchor="b">
                    <a:lnL>
                      <a:noFill/>
                    </a:lnL>
                    <a:lnR>
                      <a:noFill/>
                    </a:lnR>
                    <a:lnT>
                      <a:noFill/>
                    </a:lnT>
                    <a:lnB>
                      <a:noFill/>
                    </a:lnB>
                  </a:tcPr>
                </a:tc>
                <a:tc>
                  <a:txBody>
                    <a:bodyPr/>
                    <a:lstStyle/>
                    <a:p>
                      <a:pPr algn="ctr" fontAlgn="b"/>
                      <a:r>
                        <a:rPr lang="en-US" sz="1400" b="1" i="0" u="none" strike="noStrike" dirty="0" smtClean="0">
                          <a:solidFill>
                            <a:srgbClr val="000000"/>
                          </a:solidFill>
                          <a:latin typeface="Calibri"/>
                        </a:rPr>
                        <a:t>75</a:t>
                      </a:r>
                      <a:endParaRPr lang="en-US" sz="1400" b="1" i="0" u="none" strike="noStrike" dirty="0">
                        <a:solidFill>
                          <a:srgbClr val="000000"/>
                        </a:solidFill>
                        <a:latin typeface="Calibri"/>
                      </a:endParaRPr>
                    </a:p>
                  </a:txBody>
                  <a:tcPr marL="9218" marR="9218" marT="9218" marB="0" anchor="b">
                    <a:lnL>
                      <a:noFill/>
                    </a:lnL>
                    <a:lnR>
                      <a:noFill/>
                    </a:lnR>
                    <a:lnT>
                      <a:noFill/>
                    </a:lnT>
                    <a:lnB>
                      <a:noFill/>
                    </a:lnB>
                  </a:tcPr>
                </a:tc>
                <a:tc>
                  <a:txBody>
                    <a:bodyPr/>
                    <a:lstStyle/>
                    <a:p>
                      <a:pPr algn="ctr" fontAlgn="b"/>
                      <a:r>
                        <a:rPr lang="en-US" sz="1400" b="1" i="0" u="none" strike="noStrike" dirty="0" smtClean="0">
                          <a:solidFill>
                            <a:srgbClr val="000000"/>
                          </a:solidFill>
                          <a:latin typeface="Calibri"/>
                        </a:rPr>
                        <a:t>31</a:t>
                      </a:r>
                      <a:endParaRPr lang="en-US" sz="1400" b="1" i="0" u="none" strike="noStrike" dirty="0">
                        <a:solidFill>
                          <a:srgbClr val="000000"/>
                        </a:solidFill>
                        <a:latin typeface="Calibri"/>
                      </a:endParaRPr>
                    </a:p>
                  </a:txBody>
                  <a:tcPr marL="9218" marR="9218" marT="9218"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98</a:t>
                      </a:r>
                    </a:p>
                  </a:txBody>
                  <a:tcPr marL="9218" marR="9218" marT="9218" marB="0" anchor="b">
                    <a:lnL>
                      <a:noFill/>
                    </a:lnL>
                    <a:lnR>
                      <a:noFill/>
                    </a:lnR>
                    <a:lnT>
                      <a:noFill/>
                    </a:lnT>
                    <a:lnB>
                      <a:noFill/>
                    </a:lnB>
                  </a:tcPr>
                </a:tc>
                <a:tc>
                  <a:txBody>
                    <a:bodyPr/>
                    <a:lstStyle/>
                    <a:p>
                      <a:pPr algn="ctr" fontAlgn="b"/>
                      <a:r>
                        <a:rPr lang="en-US" sz="1400" b="1" i="0" u="none" strike="noStrike" dirty="0" smtClean="0">
                          <a:solidFill>
                            <a:srgbClr val="000000"/>
                          </a:solidFill>
                          <a:latin typeface="Calibri"/>
                        </a:rPr>
                        <a:t>113</a:t>
                      </a:r>
                      <a:endParaRPr lang="en-US" sz="1400" b="1" i="0" u="none" strike="noStrike" dirty="0">
                        <a:solidFill>
                          <a:srgbClr val="000000"/>
                        </a:solidFill>
                        <a:latin typeface="Calibri"/>
                      </a:endParaRPr>
                    </a:p>
                  </a:txBody>
                  <a:tcPr marL="9218" marR="9218" marT="921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dirty="0" smtClean="0">
                          <a:solidFill>
                            <a:srgbClr val="000000"/>
                          </a:solidFill>
                          <a:latin typeface="Calibri"/>
                        </a:rPr>
                        <a:t>14.9</a:t>
                      </a:r>
                      <a:endParaRPr lang="en-US" sz="1400" b="1" i="0" u="none" strike="noStrike" dirty="0">
                        <a:solidFill>
                          <a:srgbClr val="000000"/>
                        </a:solidFill>
                        <a:latin typeface="Calibri"/>
                      </a:endParaRPr>
                    </a:p>
                  </a:txBody>
                  <a:tcPr marL="9218" marR="9218" marT="921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400" b="1" i="0" u="none" strike="noStrike" dirty="0" smtClean="0">
                          <a:solidFill>
                            <a:srgbClr val="000000"/>
                          </a:solidFill>
                          <a:latin typeface="Calibri"/>
                        </a:rPr>
                        <a:t>66</a:t>
                      </a:r>
                      <a:endParaRPr lang="en-US" sz="1400" b="1" i="0" u="none" strike="noStrike" dirty="0">
                        <a:solidFill>
                          <a:srgbClr val="000000"/>
                        </a:solidFill>
                        <a:latin typeface="Calibri"/>
                      </a:endParaRPr>
                    </a:p>
                  </a:txBody>
                  <a:tcPr marL="9218" marR="9218" marT="9218" marB="0" anchor="b">
                    <a:lnL w="12700" cap="flat" cmpd="sng" algn="ctr">
                      <a:solidFill>
                        <a:srgbClr val="000000"/>
                      </a:solidFill>
                      <a:prstDash val="solid"/>
                      <a:round/>
                      <a:headEnd type="none" w="med" len="med"/>
                      <a:tailEnd type="none" w="med" len="med"/>
                    </a:lnL>
                    <a:lnR>
                      <a:noFill/>
                    </a:lnR>
                    <a:lnT>
                      <a:noFill/>
                    </a:lnT>
                    <a:lnB>
                      <a:noFill/>
                    </a:lnB>
                  </a:tcPr>
                </a:tc>
              </a:tr>
              <a:tr h="279043">
                <a:tc>
                  <a:txBody>
                    <a:bodyPr/>
                    <a:lstStyle/>
                    <a:p>
                      <a:pPr algn="l" fontAlgn="b"/>
                      <a:r>
                        <a:rPr lang="en-US" sz="1400" b="1" i="0" u="none" strike="noStrike">
                          <a:solidFill>
                            <a:srgbClr val="000000"/>
                          </a:solidFill>
                          <a:latin typeface="Calibri"/>
                        </a:rPr>
                        <a:t>ReadRx</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11.7</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10.2</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13.9</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3.7</a:t>
                      </a:r>
                    </a:p>
                  </a:txBody>
                  <a:tcPr marL="9218" marR="9218" marT="9218"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38</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66</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28</a:t>
                      </a:r>
                    </a:p>
                  </a:txBody>
                  <a:tcPr marL="9218" marR="9218" marT="9218"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93</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108</a:t>
                      </a:r>
                    </a:p>
                  </a:txBody>
                  <a:tcPr marL="9218" marR="9218" marT="921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dirty="0">
                          <a:solidFill>
                            <a:srgbClr val="000000"/>
                          </a:solidFill>
                          <a:latin typeface="Calibri"/>
                        </a:rPr>
                        <a:t>14.8</a:t>
                      </a:r>
                    </a:p>
                  </a:txBody>
                  <a:tcPr marL="9218" marR="9218" marT="921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400" b="1" i="0" u="none" strike="noStrike" dirty="0">
                          <a:solidFill>
                            <a:srgbClr val="000000"/>
                          </a:solidFill>
                          <a:latin typeface="Calibri"/>
                        </a:rPr>
                        <a:t>547</a:t>
                      </a:r>
                    </a:p>
                  </a:txBody>
                  <a:tcPr marL="9218" marR="9218" marT="9218" marB="0" anchor="b">
                    <a:lnL w="12700" cap="flat" cmpd="sng" algn="ctr">
                      <a:solidFill>
                        <a:srgbClr val="000000"/>
                      </a:solidFill>
                      <a:prstDash val="solid"/>
                      <a:round/>
                      <a:headEnd type="none" w="med" len="med"/>
                      <a:tailEnd type="none" w="med" len="med"/>
                    </a:lnL>
                    <a:lnR>
                      <a:noFill/>
                    </a:lnR>
                    <a:lnT>
                      <a:noFill/>
                    </a:lnT>
                    <a:lnB>
                      <a:noFill/>
                    </a:lnB>
                  </a:tcPr>
                </a:tc>
              </a:tr>
              <a:tr h="279043">
                <a:tc>
                  <a:txBody>
                    <a:bodyPr/>
                    <a:lstStyle/>
                    <a:p>
                      <a:pPr algn="l" fontAlgn="b"/>
                      <a:r>
                        <a:rPr lang="en-US" sz="1400" b="1" i="0" u="none" strike="noStrike">
                          <a:solidFill>
                            <a:srgbClr val="000000"/>
                          </a:solidFill>
                          <a:latin typeface="Calibri"/>
                        </a:rPr>
                        <a:t>ThinkRx Partner</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12.0</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11.2</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14.7</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3.5</a:t>
                      </a:r>
                    </a:p>
                  </a:txBody>
                  <a:tcPr marL="9218" marR="9218" marT="9218"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48</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76</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28</a:t>
                      </a:r>
                    </a:p>
                  </a:txBody>
                  <a:tcPr marL="9218" marR="9218" marT="9218"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99</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114</a:t>
                      </a:r>
                    </a:p>
                  </a:txBody>
                  <a:tcPr marL="9218" marR="9218" marT="921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15.4</a:t>
                      </a:r>
                    </a:p>
                  </a:txBody>
                  <a:tcPr marL="9218" marR="9218" marT="921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400" b="1" i="0" u="none" strike="noStrike" dirty="0">
                          <a:solidFill>
                            <a:srgbClr val="000000"/>
                          </a:solidFill>
                          <a:latin typeface="Calibri"/>
                        </a:rPr>
                        <a:t>227</a:t>
                      </a:r>
                    </a:p>
                  </a:txBody>
                  <a:tcPr marL="9218" marR="9218" marT="9218" marB="0" anchor="b">
                    <a:lnL w="12700" cap="flat" cmpd="sng" algn="ctr">
                      <a:solidFill>
                        <a:srgbClr val="000000"/>
                      </a:solidFill>
                      <a:prstDash val="solid"/>
                      <a:round/>
                      <a:headEnd type="none" w="med" len="med"/>
                      <a:tailEnd type="none" w="med" len="med"/>
                    </a:lnL>
                    <a:lnR>
                      <a:noFill/>
                    </a:lnR>
                    <a:lnT>
                      <a:noFill/>
                    </a:lnT>
                    <a:lnB>
                      <a:noFill/>
                    </a:lnB>
                  </a:tcPr>
                </a:tc>
              </a:tr>
              <a:tr h="279043">
                <a:tc>
                  <a:txBody>
                    <a:bodyPr/>
                    <a:lstStyle/>
                    <a:p>
                      <a:pPr algn="l" fontAlgn="b"/>
                      <a:r>
                        <a:rPr lang="en-US" sz="1400" b="1" i="0" u="none" strike="noStrike">
                          <a:solidFill>
                            <a:srgbClr val="000000"/>
                          </a:solidFill>
                          <a:latin typeface="Calibri"/>
                        </a:rPr>
                        <a:t>ThinkRx Pro</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11.9</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11.6</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15.3</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3.8</a:t>
                      </a:r>
                    </a:p>
                  </a:txBody>
                  <a:tcPr marL="9218" marR="9218" marT="9218"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54</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79</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25</a:t>
                      </a:r>
                    </a:p>
                  </a:txBody>
                  <a:tcPr marL="9218" marR="9218" marT="9218"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102</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117</a:t>
                      </a:r>
                    </a:p>
                  </a:txBody>
                  <a:tcPr marL="9218" marR="9218" marT="921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15.0</a:t>
                      </a:r>
                    </a:p>
                  </a:txBody>
                  <a:tcPr marL="9218" marR="9218" marT="921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400" b="1" i="0" u="none" strike="noStrike" dirty="0">
                          <a:solidFill>
                            <a:srgbClr val="000000"/>
                          </a:solidFill>
                          <a:latin typeface="Calibri"/>
                        </a:rPr>
                        <a:t>169</a:t>
                      </a:r>
                    </a:p>
                  </a:txBody>
                  <a:tcPr marL="9218" marR="9218" marT="9218" marB="0" anchor="b">
                    <a:lnL w="12700" cap="flat" cmpd="sng" algn="ctr">
                      <a:solidFill>
                        <a:srgbClr val="000000"/>
                      </a:solidFill>
                      <a:prstDash val="solid"/>
                      <a:round/>
                      <a:headEnd type="none" w="med" len="med"/>
                      <a:tailEnd type="none" w="med" len="med"/>
                    </a:lnL>
                    <a:lnR>
                      <a:noFill/>
                    </a:lnR>
                    <a:lnT>
                      <a:noFill/>
                    </a:lnT>
                    <a:lnB>
                      <a:noFill/>
                    </a:lnB>
                  </a:tcPr>
                </a:tc>
              </a:tr>
              <a:tr h="279043">
                <a:tc>
                  <a:txBody>
                    <a:bodyPr/>
                    <a:lstStyle/>
                    <a:p>
                      <a:pPr algn="l" fontAlgn="b"/>
                      <a:r>
                        <a:rPr lang="en-US" sz="1400" b="1" i="0" u="none" strike="noStrike" dirty="0">
                          <a:solidFill>
                            <a:srgbClr val="000000"/>
                          </a:solidFill>
                          <a:latin typeface="Calibri"/>
                        </a:rPr>
                        <a:t>ThinkRx Directed</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16.7</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16.1</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19.7</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3.6</a:t>
                      </a:r>
                    </a:p>
                  </a:txBody>
                  <a:tcPr marL="9218" marR="9218" marT="9218"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70</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88</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18</a:t>
                      </a:r>
                    </a:p>
                  </a:txBody>
                  <a:tcPr marL="9218" marR="9218" marT="9218"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109</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122</a:t>
                      </a:r>
                    </a:p>
                  </a:txBody>
                  <a:tcPr marL="9218" marR="9218" marT="921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12.7</a:t>
                      </a:r>
                    </a:p>
                  </a:txBody>
                  <a:tcPr marL="9218" marR="9218" marT="921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400" b="1" i="0" u="none" strike="noStrike" dirty="0">
                          <a:solidFill>
                            <a:srgbClr val="000000"/>
                          </a:solidFill>
                          <a:latin typeface="Calibri"/>
                        </a:rPr>
                        <a:t>7</a:t>
                      </a:r>
                    </a:p>
                  </a:txBody>
                  <a:tcPr marL="9218" marR="9218" marT="9218" marB="0" anchor="b">
                    <a:lnL w="12700" cap="flat" cmpd="sng" algn="ctr">
                      <a:solidFill>
                        <a:srgbClr val="000000"/>
                      </a:solidFill>
                      <a:prstDash val="solid"/>
                      <a:round/>
                      <a:headEnd type="none" w="med" len="med"/>
                      <a:tailEnd type="none" w="med" len="med"/>
                    </a:lnL>
                    <a:lnR>
                      <a:noFill/>
                    </a:lnR>
                    <a:lnT>
                      <a:noFill/>
                    </a:lnT>
                    <a:lnB>
                      <a:noFill/>
                    </a:lnB>
                  </a:tcPr>
                </a:tc>
              </a:tr>
              <a:tr h="292995">
                <a:tc>
                  <a:txBody>
                    <a:bodyPr/>
                    <a:lstStyle/>
                    <a:p>
                      <a:pPr algn="l" fontAlgn="b"/>
                      <a:r>
                        <a:rPr lang="en-US" sz="1400" b="1" i="0" u="none" strike="noStrike" dirty="0">
                          <a:solidFill>
                            <a:srgbClr val="000000"/>
                          </a:solidFill>
                          <a:latin typeface="Calibri"/>
                        </a:rPr>
                        <a:t>Lift-Off</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7.0</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6.3</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7.5</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1.2</a:t>
                      </a:r>
                    </a:p>
                  </a:txBody>
                  <a:tcPr marL="9218" marR="9218" marT="9218"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40</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61</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21</a:t>
                      </a:r>
                    </a:p>
                  </a:txBody>
                  <a:tcPr marL="9218" marR="9218" marT="9218"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94</a:t>
                      </a:r>
                    </a:p>
                  </a:txBody>
                  <a:tcPr marL="9218" marR="9218" marT="9218" marB="0" anchor="b">
                    <a:lnL>
                      <a:noFill/>
                    </a:lnL>
                    <a:lnR>
                      <a:noFill/>
                    </a:lnR>
                    <a:lnT>
                      <a:noFill/>
                    </a:lnT>
                    <a:lnB>
                      <a:noFill/>
                    </a:lnB>
                  </a:tcPr>
                </a:tc>
                <a:tc>
                  <a:txBody>
                    <a:bodyPr/>
                    <a:lstStyle/>
                    <a:p>
                      <a:pPr algn="ctr" fontAlgn="b"/>
                      <a:r>
                        <a:rPr lang="en-US" sz="1400" b="1" i="0" u="none" strike="noStrike">
                          <a:solidFill>
                            <a:srgbClr val="000000"/>
                          </a:solidFill>
                          <a:latin typeface="Calibri"/>
                        </a:rPr>
                        <a:t>104</a:t>
                      </a:r>
                    </a:p>
                  </a:txBody>
                  <a:tcPr marL="9218" marR="9218" marT="921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10.2</a:t>
                      </a:r>
                    </a:p>
                  </a:txBody>
                  <a:tcPr marL="9218" marR="9218" marT="921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1" i="0" u="none" strike="noStrike" dirty="0">
                          <a:solidFill>
                            <a:srgbClr val="000000"/>
                          </a:solidFill>
                          <a:latin typeface="Calibri"/>
                        </a:rPr>
                        <a:t>23</a:t>
                      </a:r>
                    </a:p>
                  </a:txBody>
                  <a:tcPr marL="9218" marR="9218" marT="9218" marB="0" anchor="b">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753600" cy="7315200"/>
          </a:xfrm>
          <a:prstGeom prst="rect">
            <a:avLst/>
          </a:prstGeom>
          <a:noFill/>
          <a:ln w="9525">
            <a:noFill/>
            <a:miter lim="800000"/>
            <a:headEnd/>
            <a:tailEnd/>
          </a:ln>
          <a:effectLst/>
        </p:spPr>
      </p:pic>
      <p:graphicFrame>
        <p:nvGraphicFramePr>
          <p:cNvPr id="3" name="Table 2"/>
          <p:cNvGraphicFramePr>
            <a:graphicFrameLocks noGrp="1"/>
          </p:cNvGraphicFramePr>
          <p:nvPr/>
        </p:nvGraphicFramePr>
        <p:xfrm>
          <a:off x="685800" y="685800"/>
          <a:ext cx="7924801" cy="5847941"/>
        </p:xfrm>
        <a:graphic>
          <a:graphicData uri="http://schemas.openxmlformats.org/drawingml/2006/table">
            <a:tbl>
              <a:tblPr/>
              <a:tblGrid>
                <a:gridCol w="1978209"/>
                <a:gridCol w="526459"/>
                <a:gridCol w="610215"/>
                <a:gridCol w="701945"/>
                <a:gridCol w="494552"/>
                <a:gridCol w="466634"/>
                <a:gridCol w="510505"/>
                <a:gridCol w="466634"/>
                <a:gridCol w="558365"/>
                <a:gridCol w="574319"/>
                <a:gridCol w="510505"/>
                <a:gridCol w="526459"/>
              </a:tblGrid>
              <a:tr h="533400">
                <a:tc gridSpan="1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3200" b="1" i="0" u="none" strike="noStrike" dirty="0" smtClean="0">
                          <a:solidFill>
                            <a:srgbClr val="000000"/>
                          </a:solidFill>
                          <a:latin typeface="+mn-lt"/>
                        </a:rPr>
                        <a:t>GIA Scores By Age</a:t>
                      </a:r>
                    </a:p>
                  </a:txBody>
                  <a:tcPr marL="9218" marR="9218" marT="9218"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latin typeface="Calibri"/>
                      </a:endParaRPr>
                    </a:p>
                  </a:txBody>
                  <a:tcPr marL="9218" marR="9218" marT="9218"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latin typeface="Calibri"/>
                      </a:endParaRPr>
                    </a:p>
                  </a:txBody>
                  <a:tcPr marL="9218" marR="9218" marT="9218"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latin typeface="Calibri"/>
                      </a:endParaRPr>
                    </a:p>
                  </a:txBody>
                  <a:tcPr marL="9218" marR="9218" marT="9218"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latin typeface="Calibri"/>
                      </a:endParaRPr>
                    </a:p>
                  </a:txBody>
                  <a:tcPr marL="9218" marR="9218" marT="9218"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latin typeface="Calibri"/>
                      </a:endParaRPr>
                    </a:p>
                  </a:txBody>
                  <a:tcPr marL="9218" marR="9218" marT="9218"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latin typeface="Calibri"/>
                      </a:endParaRPr>
                    </a:p>
                  </a:txBody>
                  <a:tcPr marL="9218" marR="9218" marT="9218"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latin typeface="Calibri"/>
                      </a:endParaRPr>
                    </a:p>
                  </a:txBody>
                  <a:tcPr marL="9218" marR="9218" marT="9218"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latin typeface="Calibri"/>
                      </a:endParaRPr>
                    </a:p>
                  </a:txBody>
                  <a:tcPr marL="9218" marR="9218" marT="9218"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latin typeface="Calibri"/>
                      </a:endParaRPr>
                    </a:p>
                  </a:txBody>
                  <a:tcPr marL="9218" marR="9218" marT="9218"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latin typeface="Calibri"/>
                      </a:endParaRPr>
                    </a:p>
                  </a:txBody>
                  <a:tcPr marL="9218" marR="9218" marT="9218"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latin typeface="Calibri"/>
                      </a:endParaRPr>
                    </a:p>
                  </a:txBody>
                  <a:tcPr marL="9218" marR="9218" marT="9218" marB="0" anchor="b">
                    <a:lnL>
                      <a:noFill/>
                    </a:lnL>
                    <a:lnR>
                      <a:noFill/>
                    </a:lnR>
                    <a:lnT>
                      <a:noFill/>
                    </a:lnT>
                    <a:lnB w="12700" cap="flat" cmpd="sng" algn="ctr">
                      <a:solidFill>
                        <a:srgbClr val="000000"/>
                      </a:solidFill>
                      <a:prstDash val="solid"/>
                      <a:round/>
                      <a:headEnd type="none" w="med" len="med"/>
                      <a:tailEnd type="none" w="med" len="med"/>
                    </a:lnB>
                  </a:tcPr>
                </a:tc>
              </a:tr>
              <a:tr h="457200">
                <a:tc>
                  <a:txBody>
                    <a:bodyPr/>
                    <a:lstStyle/>
                    <a:p>
                      <a:pPr algn="ctr" fontAlgn="b"/>
                      <a:endParaRPr lang="en-US" sz="3200" b="1" i="0" u="none" strike="noStrike" dirty="0">
                        <a:solidFill>
                          <a:srgbClr val="000000"/>
                        </a:solidFill>
                        <a:latin typeface="Calibri"/>
                      </a:endParaRPr>
                    </a:p>
                  </a:txBody>
                  <a:tcPr marL="9218" marR="9218" marT="921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Age at Test</a:t>
                      </a:r>
                    </a:p>
                  </a:txBody>
                  <a:tcPr marL="9218" marR="9218" marT="921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err="1">
                          <a:solidFill>
                            <a:srgbClr val="000000"/>
                          </a:solidFill>
                          <a:latin typeface="Calibri"/>
                        </a:rPr>
                        <a:t>PreAge</a:t>
                      </a:r>
                      <a:r>
                        <a:rPr lang="en-US" sz="1400" b="1" i="0" u="none" strike="noStrike" dirty="0">
                          <a:solidFill>
                            <a:srgbClr val="000000"/>
                          </a:solidFill>
                          <a:latin typeface="Calibri"/>
                        </a:rPr>
                        <a:t> Equiv</a:t>
                      </a:r>
                    </a:p>
                  </a:txBody>
                  <a:tcPr marL="9218" marR="9218" marT="921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err="1">
                          <a:solidFill>
                            <a:srgbClr val="000000"/>
                          </a:solidFill>
                          <a:latin typeface="Calibri"/>
                        </a:rPr>
                        <a:t>PostAge</a:t>
                      </a:r>
                      <a:r>
                        <a:rPr lang="en-US" sz="1400" b="1" i="0" u="none" strike="noStrike" dirty="0">
                          <a:solidFill>
                            <a:srgbClr val="000000"/>
                          </a:solidFill>
                          <a:latin typeface="Calibri"/>
                        </a:rPr>
                        <a:t> Equiv</a:t>
                      </a:r>
                    </a:p>
                  </a:txBody>
                  <a:tcPr marL="9218" marR="9218" marT="921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Age Gain</a:t>
                      </a:r>
                    </a:p>
                  </a:txBody>
                  <a:tcPr marL="9218" marR="9218" marT="921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Pre %tile</a:t>
                      </a:r>
                    </a:p>
                  </a:txBody>
                  <a:tcPr marL="9218" marR="9218" marT="921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Post %tile</a:t>
                      </a:r>
                    </a:p>
                  </a:txBody>
                  <a:tcPr marL="9218" marR="9218" marT="921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%tile Gain</a:t>
                      </a:r>
                    </a:p>
                  </a:txBody>
                  <a:tcPr marL="9218" marR="9218" marT="921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Pre </a:t>
                      </a:r>
                      <a:r>
                        <a:rPr lang="en-US" sz="1400" b="1" i="0" u="none" strike="noStrike" dirty="0" err="1">
                          <a:solidFill>
                            <a:srgbClr val="000000"/>
                          </a:solidFill>
                          <a:latin typeface="Calibri"/>
                        </a:rPr>
                        <a:t>SScore</a:t>
                      </a:r>
                      <a:endParaRPr lang="en-US" sz="1400" b="1" i="0" u="none" strike="noStrike" dirty="0">
                        <a:solidFill>
                          <a:srgbClr val="000000"/>
                        </a:solidFill>
                        <a:latin typeface="Calibri"/>
                      </a:endParaRPr>
                    </a:p>
                  </a:txBody>
                  <a:tcPr marL="9218" marR="9218" marT="921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Post </a:t>
                      </a:r>
                      <a:r>
                        <a:rPr lang="en-US" sz="1400" b="1" i="0" u="none" strike="noStrike" dirty="0" err="1">
                          <a:solidFill>
                            <a:srgbClr val="000000"/>
                          </a:solidFill>
                          <a:latin typeface="Calibri"/>
                        </a:rPr>
                        <a:t>SScore</a:t>
                      </a:r>
                      <a:endParaRPr lang="en-US" sz="1400" b="1" i="0" u="none" strike="noStrike" dirty="0">
                        <a:solidFill>
                          <a:srgbClr val="000000"/>
                        </a:solidFill>
                        <a:latin typeface="Calibri"/>
                      </a:endParaRPr>
                    </a:p>
                  </a:txBody>
                  <a:tcPr marL="9218" marR="9218" marT="921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SS Gain</a:t>
                      </a:r>
                    </a:p>
                  </a:txBody>
                  <a:tcPr marL="9218" marR="9218" marT="921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Count</a:t>
                      </a:r>
                    </a:p>
                  </a:txBody>
                  <a:tcPr marL="9218" marR="9218" marT="921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168">
                <a:tc>
                  <a:txBody>
                    <a:bodyPr/>
                    <a:lstStyle/>
                    <a:p>
                      <a:pPr algn="l" fontAlgn="b"/>
                      <a:r>
                        <a:rPr lang="en-US" sz="1400" b="1" i="0" u="none" strike="noStrike">
                          <a:solidFill>
                            <a:srgbClr val="000000"/>
                          </a:solidFill>
                          <a:latin typeface="Calibri"/>
                        </a:rPr>
                        <a:t>4.5 to 5.9</a:t>
                      </a:r>
                    </a:p>
                  </a:txBody>
                  <a:tcPr marL="9218" marR="9218" marT="9218"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a:solidFill>
                            <a:srgbClr val="000000"/>
                          </a:solidFill>
                          <a:latin typeface="Calibri"/>
                        </a:rPr>
                        <a:t>5.5</a:t>
                      </a:r>
                    </a:p>
                  </a:txBody>
                  <a:tcPr marL="9218" marR="9218" marT="9218"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a:solidFill>
                            <a:srgbClr val="000000"/>
                          </a:solidFill>
                          <a:latin typeface="Calibri"/>
                        </a:rPr>
                        <a:t>5.7</a:t>
                      </a:r>
                    </a:p>
                  </a:txBody>
                  <a:tcPr marL="9218" marR="9218" marT="9218"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a:solidFill>
                            <a:srgbClr val="000000"/>
                          </a:solidFill>
                          <a:latin typeface="Calibri"/>
                        </a:rPr>
                        <a:t>6.9</a:t>
                      </a:r>
                    </a:p>
                  </a:txBody>
                  <a:tcPr marL="9218" marR="9218" marT="9218"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a:solidFill>
                            <a:srgbClr val="000000"/>
                          </a:solidFill>
                          <a:latin typeface="Calibri"/>
                        </a:rPr>
                        <a:t>1.2</a:t>
                      </a:r>
                    </a:p>
                  </a:txBody>
                  <a:tcPr marL="9218" marR="9218" marT="9218" marB="0" anchor="ctr">
                    <a:lnL>
                      <a:noFill/>
                    </a:lnL>
                    <a:lnR>
                      <a:noFill/>
                    </a:lnR>
                    <a:lnT w="12700" cap="flat" cmpd="sng" algn="ctr">
                      <a:solidFill>
                        <a:srgbClr val="000000"/>
                      </a:solidFill>
                      <a:prstDash val="solid"/>
                      <a:round/>
                      <a:headEnd type="none" w="med" len="med"/>
                      <a:tailEnd type="none" w="med" len="med"/>
                    </a:lnT>
                    <a:lnB>
                      <a:noFill/>
                    </a:lnB>
                    <a:solidFill>
                      <a:srgbClr val="F2DDDC"/>
                    </a:solidFill>
                  </a:tcPr>
                </a:tc>
                <a:tc>
                  <a:txBody>
                    <a:bodyPr/>
                    <a:lstStyle/>
                    <a:p>
                      <a:pPr algn="ctr" fontAlgn="b"/>
                      <a:r>
                        <a:rPr lang="en-US" sz="1400" b="1" i="0" u="none" strike="noStrike">
                          <a:solidFill>
                            <a:srgbClr val="000000"/>
                          </a:solidFill>
                          <a:latin typeface="Calibri"/>
                        </a:rPr>
                        <a:t>56</a:t>
                      </a:r>
                    </a:p>
                  </a:txBody>
                  <a:tcPr marL="9218" marR="9218" marT="9218"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a:solidFill>
                            <a:srgbClr val="000000"/>
                          </a:solidFill>
                          <a:latin typeface="Calibri"/>
                        </a:rPr>
                        <a:t>73</a:t>
                      </a:r>
                    </a:p>
                  </a:txBody>
                  <a:tcPr marL="9218" marR="9218" marT="9218"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a:solidFill>
                            <a:srgbClr val="000000"/>
                          </a:solidFill>
                          <a:latin typeface="Calibri"/>
                        </a:rPr>
                        <a:t>17</a:t>
                      </a:r>
                    </a:p>
                  </a:txBody>
                  <a:tcPr marL="9218" marR="9218" marT="9218" marB="0" anchor="ctr">
                    <a:lnL>
                      <a:noFill/>
                    </a:lnL>
                    <a:lnR>
                      <a:noFill/>
                    </a:lnR>
                    <a:lnT w="12700" cap="flat" cmpd="sng" algn="ctr">
                      <a:solidFill>
                        <a:srgbClr val="000000"/>
                      </a:solidFill>
                      <a:prstDash val="solid"/>
                      <a:round/>
                      <a:headEnd type="none" w="med" len="med"/>
                      <a:tailEnd type="none" w="med" len="med"/>
                    </a:lnT>
                    <a:lnB>
                      <a:noFill/>
                    </a:lnB>
                    <a:solidFill>
                      <a:srgbClr val="F2DDDC"/>
                    </a:solidFill>
                  </a:tcPr>
                </a:tc>
                <a:tc>
                  <a:txBody>
                    <a:bodyPr/>
                    <a:lstStyle/>
                    <a:p>
                      <a:pPr algn="ctr" fontAlgn="b"/>
                      <a:r>
                        <a:rPr lang="en-US" sz="1400" b="1" i="0" u="none" strike="noStrike">
                          <a:solidFill>
                            <a:srgbClr val="000000"/>
                          </a:solidFill>
                          <a:latin typeface="Calibri"/>
                        </a:rPr>
                        <a:t>104</a:t>
                      </a:r>
                    </a:p>
                  </a:txBody>
                  <a:tcPr marL="9218" marR="9218" marT="9218"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a:solidFill>
                            <a:srgbClr val="000000"/>
                          </a:solidFill>
                          <a:latin typeface="Calibri"/>
                        </a:rPr>
                        <a:t>114</a:t>
                      </a:r>
                    </a:p>
                  </a:txBody>
                  <a:tcPr marL="9218" marR="9218" marT="9218"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a:solidFill>
                            <a:srgbClr val="000000"/>
                          </a:solidFill>
                          <a:latin typeface="Calibri"/>
                        </a:rPr>
                        <a:t>10.0</a:t>
                      </a:r>
                    </a:p>
                  </a:txBody>
                  <a:tcPr marL="9218" marR="9218" marT="92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DDDC"/>
                    </a:solidFill>
                  </a:tcPr>
                </a:tc>
                <a:tc>
                  <a:txBody>
                    <a:bodyPr/>
                    <a:lstStyle/>
                    <a:p>
                      <a:pPr algn="ctr" fontAlgn="b"/>
                      <a:r>
                        <a:rPr lang="en-US" sz="1400" b="1" i="0" u="none" strike="noStrike" dirty="0">
                          <a:solidFill>
                            <a:srgbClr val="000000"/>
                          </a:solidFill>
                          <a:latin typeface="Calibri"/>
                        </a:rPr>
                        <a:t>11</a:t>
                      </a:r>
                    </a:p>
                  </a:txBody>
                  <a:tcPr marL="9218" marR="9218" marT="9218"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369168">
                <a:tc>
                  <a:txBody>
                    <a:bodyPr/>
                    <a:lstStyle/>
                    <a:p>
                      <a:pPr algn="l" fontAlgn="b"/>
                      <a:r>
                        <a:rPr lang="en-US" sz="1400" b="1" i="0" u="none" strike="noStrike">
                          <a:solidFill>
                            <a:srgbClr val="000000"/>
                          </a:solidFill>
                          <a:latin typeface="Calibri"/>
                        </a:rPr>
                        <a:t>6.0 to 6.9</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6.6</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6.5</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8.1</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1.7</a:t>
                      </a:r>
                    </a:p>
                  </a:txBody>
                  <a:tcPr marL="9218" marR="9218" marT="9218" marB="0" anchor="ctr">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47</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71</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24</a:t>
                      </a:r>
                    </a:p>
                  </a:txBody>
                  <a:tcPr marL="9218" marR="9218" marT="9218" marB="0" anchor="ctr">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99</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113</a:t>
                      </a:r>
                    </a:p>
                  </a:txBody>
                  <a:tcPr marL="9218" marR="9218" marT="9218"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13.6</a:t>
                      </a:r>
                    </a:p>
                  </a:txBody>
                  <a:tcPr marL="9218" marR="9218" marT="92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400" b="1" i="0" u="none" strike="noStrike" dirty="0">
                          <a:solidFill>
                            <a:srgbClr val="000000"/>
                          </a:solidFill>
                          <a:latin typeface="Calibri"/>
                        </a:rPr>
                        <a:t>39</a:t>
                      </a:r>
                    </a:p>
                  </a:txBody>
                  <a:tcPr marL="9218" marR="9218" marT="9218" marB="0" anchor="ctr">
                    <a:lnL w="12700" cap="flat" cmpd="sng" algn="ctr">
                      <a:solidFill>
                        <a:srgbClr val="000000"/>
                      </a:solidFill>
                      <a:prstDash val="solid"/>
                      <a:round/>
                      <a:headEnd type="none" w="med" len="med"/>
                      <a:tailEnd type="none" w="med" len="med"/>
                    </a:lnL>
                    <a:lnR>
                      <a:noFill/>
                    </a:lnR>
                    <a:lnT>
                      <a:noFill/>
                    </a:lnT>
                    <a:lnB>
                      <a:noFill/>
                    </a:lnB>
                  </a:tcPr>
                </a:tc>
              </a:tr>
              <a:tr h="369168">
                <a:tc>
                  <a:txBody>
                    <a:bodyPr/>
                    <a:lstStyle/>
                    <a:p>
                      <a:pPr algn="l" fontAlgn="b"/>
                      <a:r>
                        <a:rPr lang="en-US" sz="1400" b="1" i="0" u="none" strike="noStrike">
                          <a:solidFill>
                            <a:srgbClr val="000000"/>
                          </a:solidFill>
                          <a:latin typeface="Calibri"/>
                        </a:rPr>
                        <a:t>7.0 to 7.9</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7.5</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7.5</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9.3</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1.8</a:t>
                      </a:r>
                    </a:p>
                  </a:txBody>
                  <a:tcPr marL="9218" marR="9218" marT="9218" marB="0" anchor="ctr">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53</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78</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25</a:t>
                      </a:r>
                    </a:p>
                  </a:txBody>
                  <a:tcPr marL="9218" marR="9218" marT="9218" marB="0" anchor="ctr">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101</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115</a:t>
                      </a:r>
                    </a:p>
                  </a:txBody>
                  <a:tcPr marL="9218" marR="9218" marT="9218"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13.8</a:t>
                      </a:r>
                    </a:p>
                  </a:txBody>
                  <a:tcPr marL="9218" marR="9218" marT="92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400" b="1" i="0" u="none" strike="noStrike" dirty="0">
                          <a:solidFill>
                            <a:srgbClr val="000000"/>
                          </a:solidFill>
                          <a:latin typeface="Calibri"/>
                        </a:rPr>
                        <a:t>90</a:t>
                      </a:r>
                    </a:p>
                  </a:txBody>
                  <a:tcPr marL="9218" marR="9218" marT="9218" marB="0" anchor="ctr">
                    <a:lnL w="12700" cap="flat" cmpd="sng" algn="ctr">
                      <a:solidFill>
                        <a:srgbClr val="000000"/>
                      </a:solidFill>
                      <a:prstDash val="solid"/>
                      <a:round/>
                      <a:headEnd type="none" w="med" len="med"/>
                      <a:tailEnd type="none" w="med" len="med"/>
                    </a:lnL>
                    <a:lnR>
                      <a:noFill/>
                    </a:lnR>
                    <a:lnT>
                      <a:noFill/>
                    </a:lnT>
                    <a:lnB>
                      <a:noFill/>
                    </a:lnB>
                  </a:tcPr>
                </a:tc>
              </a:tr>
              <a:tr h="369168">
                <a:tc>
                  <a:txBody>
                    <a:bodyPr/>
                    <a:lstStyle/>
                    <a:p>
                      <a:pPr algn="l" fontAlgn="b"/>
                      <a:r>
                        <a:rPr lang="en-US" sz="1400" b="1" i="0" u="none" strike="noStrike">
                          <a:solidFill>
                            <a:srgbClr val="000000"/>
                          </a:solidFill>
                          <a:latin typeface="Calibri"/>
                        </a:rPr>
                        <a:t>8.0 to 8.9</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8.4</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8.3</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10.7</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2.4</a:t>
                      </a:r>
                    </a:p>
                  </a:txBody>
                  <a:tcPr marL="9218" marR="9218" marT="9218" marB="0" anchor="ctr">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46</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70</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24</a:t>
                      </a:r>
                    </a:p>
                  </a:txBody>
                  <a:tcPr marL="9218" marR="9218" marT="9218" marB="0" anchor="ctr">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98</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112</a:t>
                      </a:r>
                    </a:p>
                  </a:txBody>
                  <a:tcPr marL="9218" marR="9218" marT="9218"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13.2</a:t>
                      </a:r>
                    </a:p>
                  </a:txBody>
                  <a:tcPr marL="9218" marR="9218" marT="92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400" b="1" i="0" u="none" strike="noStrike" dirty="0">
                          <a:solidFill>
                            <a:srgbClr val="000000"/>
                          </a:solidFill>
                          <a:latin typeface="Calibri"/>
                        </a:rPr>
                        <a:t>158</a:t>
                      </a:r>
                    </a:p>
                  </a:txBody>
                  <a:tcPr marL="9218" marR="9218" marT="9218" marB="0" anchor="ctr">
                    <a:lnL w="12700" cap="flat" cmpd="sng" algn="ctr">
                      <a:solidFill>
                        <a:srgbClr val="000000"/>
                      </a:solidFill>
                      <a:prstDash val="solid"/>
                      <a:round/>
                      <a:headEnd type="none" w="med" len="med"/>
                      <a:tailEnd type="none" w="med" len="med"/>
                    </a:lnL>
                    <a:lnR>
                      <a:noFill/>
                    </a:lnR>
                    <a:lnT>
                      <a:noFill/>
                    </a:lnT>
                    <a:lnB>
                      <a:noFill/>
                    </a:lnB>
                  </a:tcPr>
                </a:tc>
              </a:tr>
              <a:tr h="369168">
                <a:tc>
                  <a:txBody>
                    <a:bodyPr/>
                    <a:lstStyle/>
                    <a:p>
                      <a:pPr algn="l" fontAlgn="b"/>
                      <a:r>
                        <a:rPr lang="en-US" sz="1400" b="1" i="0" u="none" strike="noStrike">
                          <a:solidFill>
                            <a:srgbClr val="000000"/>
                          </a:solidFill>
                          <a:latin typeface="Calibri"/>
                        </a:rPr>
                        <a:t>9.0 to 9.9</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9.5</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9.2</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12.3</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3.2</a:t>
                      </a:r>
                    </a:p>
                  </a:txBody>
                  <a:tcPr marL="9218" marR="9218" marT="9218" marB="0" anchor="ctr">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44</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72</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28</a:t>
                      </a:r>
                    </a:p>
                  </a:txBody>
                  <a:tcPr marL="9218" marR="9218" marT="9218" marB="0" anchor="ctr">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97</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112</a:t>
                      </a:r>
                    </a:p>
                  </a:txBody>
                  <a:tcPr marL="9218" marR="9218" marT="9218"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15.0</a:t>
                      </a:r>
                    </a:p>
                  </a:txBody>
                  <a:tcPr marL="9218" marR="9218" marT="92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400" b="1" i="0" u="none" strike="noStrike" dirty="0">
                          <a:solidFill>
                            <a:srgbClr val="000000"/>
                          </a:solidFill>
                          <a:latin typeface="Calibri"/>
                        </a:rPr>
                        <a:t>138</a:t>
                      </a:r>
                    </a:p>
                  </a:txBody>
                  <a:tcPr marL="9218" marR="9218" marT="9218" marB="0" anchor="ctr">
                    <a:lnL w="12700" cap="flat" cmpd="sng" algn="ctr">
                      <a:solidFill>
                        <a:srgbClr val="000000"/>
                      </a:solidFill>
                      <a:prstDash val="solid"/>
                      <a:round/>
                      <a:headEnd type="none" w="med" len="med"/>
                      <a:tailEnd type="none" w="med" len="med"/>
                    </a:lnL>
                    <a:lnR>
                      <a:noFill/>
                    </a:lnR>
                    <a:lnT>
                      <a:noFill/>
                    </a:lnT>
                    <a:lnB>
                      <a:noFill/>
                    </a:lnB>
                  </a:tcPr>
                </a:tc>
              </a:tr>
              <a:tr h="369168">
                <a:tc>
                  <a:txBody>
                    <a:bodyPr/>
                    <a:lstStyle/>
                    <a:p>
                      <a:pPr algn="l" fontAlgn="b"/>
                      <a:r>
                        <a:rPr lang="en-US" sz="1400" b="1" i="0" u="none" strike="noStrike">
                          <a:solidFill>
                            <a:srgbClr val="000000"/>
                          </a:solidFill>
                          <a:latin typeface="Calibri"/>
                        </a:rPr>
                        <a:t>10.0 to 10.9</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10.4</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9.6</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13.4</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3.7</a:t>
                      </a:r>
                    </a:p>
                  </a:txBody>
                  <a:tcPr marL="9218" marR="9218" marT="9218" marB="0" anchor="ctr">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37</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66</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29</a:t>
                      </a:r>
                    </a:p>
                  </a:txBody>
                  <a:tcPr marL="9218" marR="9218" marT="9218" marB="0" anchor="ctr">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93</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108</a:t>
                      </a:r>
                    </a:p>
                  </a:txBody>
                  <a:tcPr marL="9218" marR="9218" marT="9218"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15.3</a:t>
                      </a:r>
                    </a:p>
                  </a:txBody>
                  <a:tcPr marL="9218" marR="9218" marT="92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400" b="1" i="0" u="none" strike="noStrike" dirty="0">
                          <a:solidFill>
                            <a:srgbClr val="000000"/>
                          </a:solidFill>
                          <a:latin typeface="Calibri"/>
                        </a:rPr>
                        <a:t>131</a:t>
                      </a:r>
                    </a:p>
                  </a:txBody>
                  <a:tcPr marL="9218" marR="9218" marT="9218" marB="0" anchor="ctr">
                    <a:lnL w="12700" cap="flat" cmpd="sng" algn="ctr">
                      <a:solidFill>
                        <a:srgbClr val="000000"/>
                      </a:solidFill>
                      <a:prstDash val="solid"/>
                      <a:round/>
                      <a:headEnd type="none" w="med" len="med"/>
                      <a:tailEnd type="none" w="med" len="med"/>
                    </a:lnL>
                    <a:lnR>
                      <a:noFill/>
                    </a:lnR>
                    <a:lnT>
                      <a:noFill/>
                    </a:lnT>
                    <a:lnB>
                      <a:noFill/>
                    </a:lnB>
                  </a:tcPr>
                </a:tc>
              </a:tr>
              <a:tr h="369168">
                <a:tc>
                  <a:txBody>
                    <a:bodyPr/>
                    <a:lstStyle/>
                    <a:p>
                      <a:pPr algn="l" fontAlgn="b"/>
                      <a:r>
                        <a:rPr lang="en-US" sz="1400" b="1" i="0" u="none" strike="noStrike">
                          <a:solidFill>
                            <a:srgbClr val="000000"/>
                          </a:solidFill>
                          <a:latin typeface="Calibri"/>
                        </a:rPr>
                        <a:t>11.0 to 11.9</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11.4</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10.9</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15.1</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4.2</a:t>
                      </a:r>
                    </a:p>
                  </a:txBody>
                  <a:tcPr marL="9218" marR="9218" marT="9218" marB="0" anchor="ctr">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39</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69</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30</a:t>
                      </a:r>
                    </a:p>
                  </a:txBody>
                  <a:tcPr marL="9218" marR="9218" marT="9218" marB="0" anchor="ctr">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95</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110</a:t>
                      </a:r>
                    </a:p>
                  </a:txBody>
                  <a:tcPr marL="9218" marR="9218" marT="9218"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15.4</a:t>
                      </a:r>
                    </a:p>
                  </a:txBody>
                  <a:tcPr marL="9218" marR="9218" marT="92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400" b="1" i="0" u="none" strike="noStrike" dirty="0">
                          <a:solidFill>
                            <a:srgbClr val="000000"/>
                          </a:solidFill>
                          <a:latin typeface="Calibri"/>
                        </a:rPr>
                        <a:t>97</a:t>
                      </a:r>
                    </a:p>
                  </a:txBody>
                  <a:tcPr marL="9218" marR="9218" marT="9218" marB="0" anchor="ctr">
                    <a:lnL w="12700" cap="flat" cmpd="sng" algn="ctr">
                      <a:solidFill>
                        <a:srgbClr val="000000"/>
                      </a:solidFill>
                      <a:prstDash val="solid"/>
                      <a:round/>
                      <a:headEnd type="none" w="med" len="med"/>
                      <a:tailEnd type="none" w="med" len="med"/>
                    </a:lnL>
                    <a:lnR>
                      <a:noFill/>
                    </a:lnR>
                    <a:lnT>
                      <a:noFill/>
                    </a:lnT>
                    <a:lnB>
                      <a:noFill/>
                    </a:lnB>
                  </a:tcPr>
                </a:tc>
              </a:tr>
              <a:tr h="369168">
                <a:tc>
                  <a:txBody>
                    <a:bodyPr/>
                    <a:lstStyle/>
                    <a:p>
                      <a:pPr algn="l" fontAlgn="b"/>
                      <a:r>
                        <a:rPr lang="en-US" sz="1400" b="1" i="0" u="none" strike="noStrike">
                          <a:solidFill>
                            <a:srgbClr val="000000"/>
                          </a:solidFill>
                          <a:latin typeface="Calibri"/>
                        </a:rPr>
                        <a:t>12.0 to 12.9</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12.5</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12.2</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17.1</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4.9</a:t>
                      </a:r>
                    </a:p>
                  </a:txBody>
                  <a:tcPr marL="9218" marR="9218" marT="9218" marB="0" anchor="ctr">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44</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73</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29</a:t>
                      </a:r>
                    </a:p>
                  </a:txBody>
                  <a:tcPr marL="9218" marR="9218" marT="9218" marB="0" anchor="ctr">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96</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112</a:t>
                      </a:r>
                    </a:p>
                  </a:txBody>
                  <a:tcPr marL="9218" marR="9218" marT="9218"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15.9</a:t>
                      </a:r>
                    </a:p>
                  </a:txBody>
                  <a:tcPr marL="9218" marR="9218" marT="92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400" b="1" i="0" u="none" strike="noStrike" dirty="0">
                          <a:solidFill>
                            <a:srgbClr val="000000"/>
                          </a:solidFill>
                          <a:latin typeface="Calibri"/>
                        </a:rPr>
                        <a:t>81</a:t>
                      </a:r>
                    </a:p>
                  </a:txBody>
                  <a:tcPr marL="9218" marR="9218" marT="9218" marB="0" anchor="ctr">
                    <a:lnL w="12700" cap="flat" cmpd="sng" algn="ctr">
                      <a:solidFill>
                        <a:srgbClr val="000000"/>
                      </a:solidFill>
                      <a:prstDash val="solid"/>
                      <a:round/>
                      <a:headEnd type="none" w="med" len="med"/>
                      <a:tailEnd type="none" w="med" len="med"/>
                    </a:lnL>
                    <a:lnR>
                      <a:noFill/>
                    </a:lnR>
                    <a:lnT>
                      <a:noFill/>
                    </a:lnT>
                    <a:lnB>
                      <a:noFill/>
                    </a:lnB>
                  </a:tcPr>
                </a:tc>
              </a:tr>
              <a:tr h="369168">
                <a:tc>
                  <a:txBody>
                    <a:bodyPr/>
                    <a:lstStyle/>
                    <a:p>
                      <a:pPr algn="l" fontAlgn="b"/>
                      <a:r>
                        <a:rPr lang="en-US" sz="1400" b="1" i="0" u="none" strike="noStrike">
                          <a:solidFill>
                            <a:srgbClr val="000000"/>
                          </a:solidFill>
                          <a:latin typeface="Calibri"/>
                        </a:rPr>
                        <a:t>13.0 to 13.9</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13.5</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12.5</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17.4</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4.7</a:t>
                      </a:r>
                    </a:p>
                  </a:txBody>
                  <a:tcPr marL="9218" marR="9218" marT="9218" marB="0" anchor="ctr">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39</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69</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29</a:t>
                      </a:r>
                    </a:p>
                  </a:txBody>
                  <a:tcPr marL="9218" marR="9218" marT="9218" marB="0" anchor="ctr">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92</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109</a:t>
                      </a:r>
                    </a:p>
                  </a:txBody>
                  <a:tcPr marL="9218" marR="9218" marT="9218"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16.6</a:t>
                      </a:r>
                    </a:p>
                  </a:txBody>
                  <a:tcPr marL="9218" marR="9218" marT="92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400" b="1" i="0" u="none" strike="noStrike" dirty="0">
                          <a:solidFill>
                            <a:srgbClr val="000000"/>
                          </a:solidFill>
                          <a:latin typeface="Calibri"/>
                        </a:rPr>
                        <a:t>76</a:t>
                      </a:r>
                    </a:p>
                  </a:txBody>
                  <a:tcPr marL="9218" marR="9218" marT="9218" marB="0" anchor="ctr">
                    <a:lnL w="12700" cap="flat" cmpd="sng" algn="ctr">
                      <a:solidFill>
                        <a:srgbClr val="000000"/>
                      </a:solidFill>
                      <a:prstDash val="solid"/>
                      <a:round/>
                      <a:headEnd type="none" w="med" len="med"/>
                      <a:tailEnd type="none" w="med" len="med"/>
                    </a:lnL>
                    <a:lnR>
                      <a:noFill/>
                    </a:lnR>
                    <a:lnT>
                      <a:noFill/>
                    </a:lnT>
                    <a:lnB>
                      <a:noFill/>
                    </a:lnB>
                  </a:tcPr>
                </a:tc>
              </a:tr>
              <a:tr h="369168">
                <a:tc>
                  <a:txBody>
                    <a:bodyPr/>
                    <a:lstStyle/>
                    <a:p>
                      <a:pPr algn="l" fontAlgn="b"/>
                      <a:r>
                        <a:rPr lang="en-US" sz="1400" b="1" i="0" u="none" strike="noStrike">
                          <a:solidFill>
                            <a:srgbClr val="000000"/>
                          </a:solidFill>
                          <a:latin typeface="Calibri"/>
                        </a:rPr>
                        <a:t>14.0 to 14.9</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14.4</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13.3</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18.8</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5.5</a:t>
                      </a:r>
                    </a:p>
                  </a:txBody>
                  <a:tcPr marL="9218" marR="9218" marT="9218" marB="0" anchor="ctr">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39</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70</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31</a:t>
                      </a:r>
                    </a:p>
                  </a:txBody>
                  <a:tcPr marL="9218" marR="9218" marT="9218" marB="0" anchor="ctr">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92</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110</a:t>
                      </a:r>
                    </a:p>
                  </a:txBody>
                  <a:tcPr marL="9218" marR="9218" marT="9218"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17.5</a:t>
                      </a:r>
                    </a:p>
                  </a:txBody>
                  <a:tcPr marL="9218" marR="9218" marT="92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400" b="1" i="0" u="none" strike="noStrike" dirty="0">
                          <a:solidFill>
                            <a:srgbClr val="000000"/>
                          </a:solidFill>
                          <a:latin typeface="Calibri"/>
                        </a:rPr>
                        <a:t>66</a:t>
                      </a:r>
                    </a:p>
                  </a:txBody>
                  <a:tcPr marL="9218" marR="9218" marT="9218" marB="0" anchor="ctr">
                    <a:lnL w="12700" cap="flat" cmpd="sng" algn="ctr">
                      <a:solidFill>
                        <a:srgbClr val="000000"/>
                      </a:solidFill>
                      <a:prstDash val="solid"/>
                      <a:round/>
                      <a:headEnd type="none" w="med" len="med"/>
                      <a:tailEnd type="none" w="med" len="med"/>
                    </a:lnL>
                    <a:lnR>
                      <a:noFill/>
                    </a:lnR>
                    <a:lnT>
                      <a:noFill/>
                    </a:lnT>
                    <a:lnB>
                      <a:noFill/>
                    </a:lnB>
                  </a:tcPr>
                </a:tc>
              </a:tr>
              <a:tr h="369168">
                <a:tc>
                  <a:txBody>
                    <a:bodyPr/>
                    <a:lstStyle/>
                    <a:p>
                      <a:pPr algn="l" fontAlgn="b"/>
                      <a:r>
                        <a:rPr lang="en-US" sz="1400" b="1" i="0" u="none" strike="noStrike">
                          <a:solidFill>
                            <a:srgbClr val="000000"/>
                          </a:solidFill>
                          <a:latin typeface="Calibri"/>
                        </a:rPr>
                        <a:t>15.0 to 16.9</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15.8</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14.8</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20.2</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5.4</a:t>
                      </a:r>
                    </a:p>
                  </a:txBody>
                  <a:tcPr marL="9218" marR="9218" marT="9218" marB="0" anchor="ctr">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42</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71</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29</a:t>
                      </a:r>
                    </a:p>
                  </a:txBody>
                  <a:tcPr marL="9218" marR="9218" marT="9218" marB="0" anchor="ctr">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94</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111</a:t>
                      </a:r>
                    </a:p>
                  </a:txBody>
                  <a:tcPr marL="9218" marR="9218" marT="9218"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16.6</a:t>
                      </a:r>
                    </a:p>
                  </a:txBody>
                  <a:tcPr marL="9218" marR="9218" marT="92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400" b="1" i="0" u="none" strike="noStrike" dirty="0">
                          <a:solidFill>
                            <a:srgbClr val="000000"/>
                          </a:solidFill>
                          <a:latin typeface="Calibri"/>
                        </a:rPr>
                        <a:t>91</a:t>
                      </a:r>
                    </a:p>
                  </a:txBody>
                  <a:tcPr marL="9218" marR="9218" marT="9218" marB="0" anchor="ctr">
                    <a:lnL w="12700" cap="flat" cmpd="sng" algn="ctr">
                      <a:solidFill>
                        <a:srgbClr val="000000"/>
                      </a:solidFill>
                      <a:prstDash val="solid"/>
                      <a:round/>
                      <a:headEnd type="none" w="med" len="med"/>
                      <a:tailEnd type="none" w="med" len="med"/>
                    </a:lnL>
                    <a:lnR>
                      <a:noFill/>
                    </a:lnR>
                    <a:lnT>
                      <a:noFill/>
                    </a:lnT>
                    <a:lnB>
                      <a:noFill/>
                    </a:lnB>
                  </a:tcPr>
                </a:tc>
              </a:tr>
              <a:tr h="369168">
                <a:tc>
                  <a:txBody>
                    <a:bodyPr/>
                    <a:lstStyle/>
                    <a:p>
                      <a:pPr algn="l" fontAlgn="b"/>
                      <a:r>
                        <a:rPr lang="en-US" sz="1400" b="1" i="0" u="none" strike="noStrike">
                          <a:solidFill>
                            <a:srgbClr val="000000"/>
                          </a:solidFill>
                          <a:latin typeface="Calibri"/>
                        </a:rPr>
                        <a:t>17.0 to 18.9</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17.6</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15.3</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20.3</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5.0</a:t>
                      </a:r>
                    </a:p>
                  </a:txBody>
                  <a:tcPr marL="9218" marR="9218" marT="9218" marB="0" anchor="ctr">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37</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66</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29</a:t>
                      </a:r>
                    </a:p>
                  </a:txBody>
                  <a:tcPr marL="9218" marR="9218" marT="9218" marB="0" anchor="ctr">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94</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109</a:t>
                      </a:r>
                    </a:p>
                  </a:txBody>
                  <a:tcPr marL="9218" marR="9218" marT="9218"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15.2</a:t>
                      </a:r>
                    </a:p>
                  </a:txBody>
                  <a:tcPr marL="9218" marR="9218" marT="92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400" b="1" i="0" u="none" strike="noStrike" dirty="0">
                          <a:solidFill>
                            <a:srgbClr val="000000"/>
                          </a:solidFill>
                          <a:latin typeface="Calibri"/>
                        </a:rPr>
                        <a:t>40</a:t>
                      </a:r>
                    </a:p>
                  </a:txBody>
                  <a:tcPr marL="9218" marR="9218" marT="9218" marB="0" anchor="ctr">
                    <a:lnL w="12700" cap="flat" cmpd="sng" algn="ctr">
                      <a:solidFill>
                        <a:srgbClr val="000000"/>
                      </a:solidFill>
                      <a:prstDash val="solid"/>
                      <a:round/>
                      <a:headEnd type="none" w="med" len="med"/>
                      <a:tailEnd type="none" w="med" len="med"/>
                    </a:lnL>
                    <a:lnR>
                      <a:noFill/>
                    </a:lnR>
                    <a:lnT>
                      <a:noFill/>
                    </a:lnT>
                    <a:lnB>
                      <a:noFill/>
                    </a:lnB>
                  </a:tcPr>
                </a:tc>
              </a:tr>
              <a:tr h="387627">
                <a:tc>
                  <a:txBody>
                    <a:bodyPr/>
                    <a:lstStyle/>
                    <a:p>
                      <a:pPr algn="l" fontAlgn="b"/>
                      <a:r>
                        <a:rPr lang="en-US" sz="1400" b="1" i="0" u="none" strike="noStrike">
                          <a:solidFill>
                            <a:srgbClr val="000000"/>
                          </a:solidFill>
                          <a:latin typeface="Calibri"/>
                        </a:rPr>
                        <a:t>19.0 to 55.6</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28.8</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16.3</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20.8</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4.5</a:t>
                      </a:r>
                    </a:p>
                  </a:txBody>
                  <a:tcPr marL="9218" marR="9218" marT="9218" marB="0" anchor="ctr">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40</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66</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26</a:t>
                      </a:r>
                    </a:p>
                  </a:txBody>
                  <a:tcPr marL="9218" marR="9218" marT="9218" marB="0" anchor="ctr">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95</a:t>
                      </a:r>
                    </a:p>
                  </a:txBody>
                  <a:tcPr marL="9218" marR="9218" marT="9218" marB="0" anchor="ctr">
                    <a:lnL>
                      <a:noFill/>
                    </a:lnL>
                    <a:lnR>
                      <a:noFill/>
                    </a:lnR>
                    <a:lnT>
                      <a:noFill/>
                    </a:lnT>
                    <a:lnB>
                      <a:noFill/>
                    </a:lnB>
                  </a:tcPr>
                </a:tc>
                <a:tc>
                  <a:txBody>
                    <a:bodyPr/>
                    <a:lstStyle/>
                    <a:p>
                      <a:pPr algn="ctr" fontAlgn="b"/>
                      <a:r>
                        <a:rPr lang="en-US" sz="1400" b="1" i="0" u="none" strike="noStrike">
                          <a:solidFill>
                            <a:srgbClr val="000000"/>
                          </a:solidFill>
                          <a:latin typeface="Calibri"/>
                        </a:rPr>
                        <a:t>108</a:t>
                      </a:r>
                    </a:p>
                  </a:txBody>
                  <a:tcPr marL="9218" marR="9218" marT="9218"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13.3</a:t>
                      </a:r>
                    </a:p>
                  </a:txBody>
                  <a:tcPr marL="9218" marR="9218" marT="92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1" i="0" u="none" strike="noStrike" dirty="0">
                          <a:solidFill>
                            <a:srgbClr val="000000"/>
                          </a:solidFill>
                          <a:latin typeface="Calibri"/>
                        </a:rPr>
                        <a:t>54</a:t>
                      </a:r>
                    </a:p>
                  </a:txBody>
                  <a:tcPr marL="9218" marR="9218" marT="9218" marB="0" anchor="ctr">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76200"/>
            <a:ext cx="9753600" cy="7315200"/>
          </a:xfrm>
          <a:prstGeom prst="rect">
            <a:avLst/>
          </a:prstGeom>
          <a:noFill/>
          <a:ln w="9525">
            <a:noFill/>
            <a:miter lim="800000"/>
            <a:headEnd/>
            <a:tailEnd/>
          </a:ln>
          <a:effectLst/>
        </p:spPr>
      </p:pic>
      <p:graphicFrame>
        <p:nvGraphicFramePr>
          <p:cNvPr id="3" name="Table 2"/>
          <p:cNvGraphicFramePr>
            <a:graphicFrameLocks noGrp="1"/>
          </p:cNvGraphicFramePr>
          <p:nvPr/>
        </p:nvGraphicFramePr>
        <p:xfrm>
          <a:off x="609599" y="533400"/>
          <a:ext cx="8001001" cy="5010231"/>
        </p:xfrm>
        <a:graphic>
          <a:graphicData uri="http://schemas.openxmlformats.org/drawingml/2006/table">
            <a:tbl>
              <a:tblPr/>
              <a:tblGrid>
                <a:gridCol w="1872772"/>
                <a:gridCol w="426474"/>
                <a:gridCol w="648980"/>
                <a:gridCol w="778777"/>
                <a:gridCol w="463557"/>
                <a:gridCol w="482099"/>
                <a:gridCol w="519184"/>
                <a:gridCol w="486736"/>
                <a:gridCol w="611895"/>
                <a:gridCol w="597989"/>
                <a:gridCol w="574812"/>
                <a:gridCol w="537726"/>
              </a:tblGrid>
              <a:tr h="596339">
                <a:tc gridSpan="12">
                  <a:txBody>
                    <a:bodyPr/>
                    <a:lstStyle/>
                    <a:p>
                      <a:pPr algn="ctr" fontAlgn="b"/>
                      <a:r>
                        <a:rPr lang="en-US" sz="3600" b="1" i="0" u="none" strike="noStrike" dirty="0">
                          <a:solidFill>
                            <a:srgbClr val="000000"/>
                          </a:solidFill>
                          <a:latin typeface="Calibri"/>
                        </a:rPr>
                        <a:t>Word Attack 2009 Results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fontAlgn="b"/>
                      <a:endParaRPr lang="en-US" sz="900" b="0"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pPr algn="ctr" fontAlgn="b"/>
                      <a:endParaRPr lang="en-US" sz="900" b="0"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pPr algn="ctr" fontAlgn="b"/>
                      <a:endParaRPr lang="en-US" sz="900" b="0"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pPr algn="ctr" fontAlgn="b"/>
                      <a:endParaRPr lang="en-US" sz="900" b="0"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pPr algn="ctr" fontAlgn="b"/>
                      <a:endParaRPr lang="en-US" sz="900" b="0"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pPr algn="ctr" fontAlgn="b"/>
                      <a:endParaRPr lang="en-US" sz="900" b="0"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pPr algn="ctr" fontAlgn="b"/>
                      <a:endParaRPr lang="en-US" sz="900" b="0" i="0" u="none" strike="noStrike" dirty="0">
                        <a:solidFill>
                          <a:srgbClr val="000000"/>
                        </a:solidFill>
                        <a:latin typeface="Calibri"/>
                      </a:endParaRPr>
                    </a:p>
                  </a:txBody>
                  <a:tcPr marL="9525" marR="9525" marT="9525" marB="0" anchor="b">
                    <a:lnL>
                      <a:noFill/>
                    </a:lnL>
                    <a:lnR>
                      <a:noFill/>
                    </a:lnR>
                    <a:lnT>
                      <a:noFill/>
                    </a:lnT>
                    <a:lnB>
                      <a:noFill/>
                    </a:lnB>
                  </a:tcPr>
                </a:tc>
              </a:tr>
              <a:tr h="340765">
                <a:tc gridSpan="2">
                  <a:txBody>
                    <a:bodyPr/>
                    <a:lstStyle/>
                    <a:p>
                      <a:pPr algn="l" fontAlgn="b"/>
                      <a:r>
                        <a:rPr lang="en-US" sz="1400" b="1" i="0" u="none" strike="noStrike" dirty="0">
                          <a:solidFill>
                            <a:srgbClr val="000000"/>
                          </a:solidFill>
                          <a:latin typeface="Calibri"/>
                        </a:rPr>
                        <a:t>Enrolled in All Programs</a:t>
                      </a:r>
                    </a:p>
                  </a:txBody>
                  <a:tcPr marL="9525" marR="9525" marT="9525" marB="0" anchor="b">
                    <a:lnL>
                      <a:noFill/>
                    </a:lnL>
                    <a:lnR>
                      <a:noFill/>
                    </a:lnR>
                    <a:lnT>
                      <a:noFill/>
                    </a:lnT>
                    <a:lnB>
                      <a:noFill/>
                    </a:lnB>
                  </a:tcPr>
                </a:tc>
                <a:tc hMerge="1">
                  <a:txBody>
                    <a:bodyPr/>
                    <a:lstStyle/>
                    <a:p>
                      <a:endParaRPr lang="en-US"/>
                    </a:p>
                  </a:txBody>
                  <a:tcPr/>
                </a:tc>
                <a:tc>
                  <a:txBody>
                    <a:bodyPr/>
                    <a:lstStyle/>
                    <a:p>
                      <a:pPr algn="ctr" fontAlgn="b"/>
                      <a:endParaRPr lang="en-US" sz="14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US" sz="14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US" sz="14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US" sz="14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US" sz="14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US" sz="14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US" sz="14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US" sz="14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US" sz="14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US" sz="1400" b="1" i="0" u="none" strike="noStrike">
                        <a:solidFill>
                          <a:srgbClr val="000000"/>
                        </a:solidFill>
                        <a:latin typeface="Calibri"/>
                      </a:endParaRPr>
                    </a:p>
                  </a:txBody>
                  <a:tcPr marL="9525" marR="9525" marT="9525" marB="0" anchor="b">
                    <a:lnL>
                      <a:noFill/>
                    </a:lnL>
                    <a:lnR>
                      <a:noFill/>
                    </a:lnR>
                    <a:lnT>
                      <a:noFill/>
                    </a:lnT>
                    <a:lnB>
                      <a:noFill/>
                    </a:lnB>
                  </a:tcPr>
                </a:tc>
              </a:tr>
              <a:tr h="630415">
                <a:tc>
                  <a:txBody>
                    <a:bodyPr/>
                    <a:lstStyle/>
                    <a:p>
                      <a:pPr algn="l" fontAlgn="b"/>
                      <a:r>
                        <a:rPr lang="en-US" sz="1400" b="1" i="0" u="none" strike="noStrike" dirty="0">
                          <a:solidFill>
                            <a:srgbClr val="000000"/>
                          </a:solidFill>
                          <a:latin typeface="Calibri"/>
                        </a:rPr>
                        <a:t>Results By Program</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err="1">
                          <a:solidFill>
                            <a:srgbClr val="000000"/>
                          </a:solidFill>
                          <a:latin typeface="Calibri"/>
                        </a:rPr>
                        <a:t>Avg</a:t>
                      </a:r>
                      <a:r>
                        <a:rPr lang="en-US" sz="1400" b="1" i="0" u="none" strike="noStrike" dirty="0">
                          <a:solidFill>
                            <a:srgbClr val="000000"/>
                          </a:solidFill>
                          <a:latin typeface="Calibri"/>
                        </a:rPr>
                        <a:t> Age</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Pre Age Score</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Post Age Score</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Age Gain</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Pre %tile</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Post %tile</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%tile Gain</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Pre </a:t>
                      </a:r>
                      <a:r>
                        <a:rPr lang="en-US" sz="1400" b="1" i="0" u="none" strike="noStrike" dirty="0" err="1">
                          <a:solidFill>
                            <a:srgbClr val="000000"/>
                          </a:solidFill>
                          <a:latin typeface="Calibri"/>
                        </a:rPr>
                        <a:t>SScore</a:t>
                      </a:r>
                      <a:endParaRPr lang="en-US" sz="1400" b="1" i="0" u="none" strike="noStrike" dirty="0">
                        <a:solidFill>
                          <a:srgbClr val="000000"/>
                        </a:solidFill>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Post </a:t>
                      </a:r>
                      <a:r>
                        <a:rPr lang="en-US" sz="1400" b="1" i="0" u="none" strike="noStrike" dirty="0" err="1">
                          <a:solidFill>
                            <a:srgbClr val="000000"/>
                          </a:solidFill>
                          <a:latin typeface="Calibri"/>
                        </a:rPr>
                        <a:t>SScore</a:t>
                      </a:r>
                      <a:endParaRPr lang="en-US" sz="1400" b="1" i="0" u="none" strike="noStrike" dirty="0">
                        <a:solidFill>
                          <a:srgbClr val="000000"/>
                        </a:solidFill>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err="1">
                          <a:solidFill>
                            <a:srgbClr val="000000"/>
                          </a:solidFill>
                          <a:latin typeface="Calibri"/>
                        </a:rPr>
                        <a:t>SScore</a:t>
                      </a:r>
                      <a:r>
                        <a:rPr lang="en-US" sz="1400" b="1" i="0" u="none" strike="noStrike" dirty="0">
                          <a:solidFill>
                            <a:srgbClr val="000000"/>
                          </a:solidFill>
                          <a:latin typeface="Calibri"/>
                        </a:rPr>
                        <a:t> Gain</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Count</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340765">
                <a:tc>
                  <a:txBody>
                    <a:bodyPr/>
                    <a:lstStyle/>
                    <a:p>
                      <a:pPr algn="l" fontAlgn="b"/>
                      <a:r>
                        <a:rPr lang="en-US" sz="1400" b="1" i="0" u="none" strike="noStrike">
                          <a:solidFill>
                            <a:srgbClr val="000000"/>
                          </a:solidFill>
                          <a:latin typeface="Calibri"/>
                        </a:rPr>
                        <a:t>Einstein Program</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dirty="0">
                          <a:solidFill>
                            <a:srgbClr val="000000"/>
                          </a:solidFill>
                          <a:latin typeface="Calibri"/>
                        </a:rPr>
                        <a:t>14.3</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dirty="0">
                          <a:solidFill>
                            <a:srgbClr val="000000"/>
                          </a:solidFill>
                          <a:latin typeface="Calibri"/>
                        </a:rPr>
                        <a:t>11.0</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dirty="0">
                          <a:solidFill>
                            <a:srgbClr val="000000"/>
                          </a:solidFill>
                          <a:latin typeface="Calibri"/>
                        </a:rPr>
                        <a:t>15.2</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dirty="0">
                          <a:solidFill>
                            <a:srgbClr val="000000"/>
                          </a:solidFill>
                          <a:latin typeface="Calibri"/>
                        </a:rPr>
                        <a:t>4.1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DDDC"/>
                    </a:solidFill>
                  </a:tcPr>
                </a:tc>
                <a:tc>
                  <a:txBody>
                    <a:bodyPr/>
                    <a:lstStyle/>
                    <a:p>
                      <a:pPr algn="ctr" fontAlgn="b"/>
                      <a:r>
                        <a:rPr lang="en-US" sz="1400" b="1" i="0" u="none" strike="noStrike" dirty="0">
                          <a:solidFill>
                            <a:srgbClr val="000000"/>
                          </a:solidFill>
                          <a:latin typeface="Calibri"/>
                        </a:rPr>
                        <a:t>33</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dirty="0">
                          <a:solidFill>
                            <a:srgbClr val="000000"/>
                          </a:solidFill>
                          <a:latin typeface="Calibri"/>
                        </a:rPr>
                        <a:t>54</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a:solidFill>
                            <a:srgbClr val="000000"/>
                          </a:solidFill>
                          <a:latin typeface="Calibri"/>
                        </a:rPr>
                        <a:t>21</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F2DDDC"/>
                    </a:solidFill>
                  </a:tcPr>
                </a:tc>
                <a:tc>
                  <a:txBody>
                    <a:bodyPr/>
                    <a:lstStyle/>
                    <a:p>
                      <a:pPr algn="ctr" fontAlgn="b"/>
                      <a:r>
                        <a:rPr lang="en-US" sz="1400" b="1" i="0" u="none" strike="noStrike" dirty="0">
                          <a:solidFill>
                            <a:srgbClr val="000000"/>
                          </a:solidFill>
                          <a:latin typeface="Calibri"/>
                        </a:rPr>
                        <a:t>92</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a:solidFill>
                            <a:srgbClr val="000000"/>
                          </a:solidFill>
                          <a:latin typeface="Calibri"/>
                        </a:rPr>
                        <a:t>102</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a:solidFill>
                            <a:srgbClr val="000000"/>
                          </a:solidFill>
                          <a:latin typeface="Calibri"/>
                        </a:rPr>
                        <a:t>10</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F2DDDC"/>
                    </a:solidFill>
                  </a:tcPr>
                </a:tc>
                <a:tc>
                  <a:txBody>
                    <a:bodyPr/>
                    <a:lstStyle/>
                    <a:p>
                      <a:pPr algn="ctr" fontAlgn="b"/>
                      <a:r>
                        <a:rPr lang="en-US" sz="1400" b="1" i="0" u="none" strike="noStrike">
                          <a:solidFill>
                            <a:srgbClr val="000000"/>
                          </a:solidFill>
                          <a:latin typeface="Calibri"/>
                        </a:rPr>
                        <a:t>87</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r>
              <a:tr h="341751">
                <a:tc>
                  <a:txBody>
                    <a:bodyPr/>
                    <a:lstStyle/>
                    <a:p>
                      <a:pPr algn="l" fontAlgn="b"/>
                      <a:r>
                        <a:rPr lang="en-US" sz="1400" b="1" i="0" u="none" strike="noStrike">
                          <a:solidFill>
                            <a:srgbClr val="000000"/>
                          </a:solidFill>
                          <a:latin typeface="Calibri"/>
                        </a:rPr>
                        <a:t>ReadRx Partner/Directed</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12.2</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9.5</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13.1</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3.6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400" b="1" i="0" u="none" strike="noStrike">
                          <a:solidFill>
                            <a:srgbClr val="000000"/>
                          </a:solidFill>
                          <a:latin typeface="Calibri"/>
                        </a:rPr>
                        <a:t>35</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1" i="0" u="none" strike="noStrike" dirty="0">
                          <a:solidFill>
                            <a:srgbClr val="000000"/>
                          </a:solidFill>
                          <a:latin typeface="Calibri"/>
                        </a:rPr>
                        <a:t>55</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20</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dirty="0">
                          <a:solidFill>
                            <a:srgbClr val="000000"/>
                          </a:solidFill>
                          <a:latin typeface="Calibri"/>
                        </a:rPr>
                        <a:t>93</a:t>
                      </a:r>
                    </a:p>
                  </a:txBody>
                  <a:tcPr marL="9525" marR="9525" marT="9525" marB="0" anchor="b">
                    <a:lnL>
                      <a:noFill/>
                    </a:lnL>
                    <a:lnR>
                      <a:noFill/>
                    </a:lnR>
                    <a:lnT>
                      <a:noFill/>
                    </a:lnT>
                    <a:lnB>
                      <a:noFill/>
                    </a:lnB>
                  </a:tcPr>
                </a:tc>
                <a:tc>
                  <a:txBody>
                    <a:bodyPr/>
                    <a:lstStyle/>
                    <a:p>
                      <a:pPr algn="ctr" fontAlgn="b"/>
                      <a:r>
                        <a:rPr lang="en-US" sz="1400" b="1" i="0" u="none" strike="noStrike" dirty="0">
                          <a:solidFill>
                            <a:srgbClr val="000000"/>
                          </a:solidFill>
                          <a:latin typeface="Calibri"/>
                        </a:rPr>
                        <a:t>103</a:t>
                      </a:r>
                    </a:p>
                  </a:txBody>
                  <a:tcPr marL="9525" marR="9525" marT="9525" marB="0" anchor="b">
                    <a:lnL>
                      <a:noFill/>
                    </a:lnL>
                    <a:lnR>
                      <a:noFill/>
                    </a:lnR>
                    <a:lnT>
                      <a:noFill/>
                    </a:lnT>
                    <a:lnB>
                      <a:noFill/>
                    </a:lnB>
                  </a:tcPr>
                </a:tc>
                <a:tc>
                  <a:txBody>
                    <a:bodyPr/>
                    <a:lstStyle/>
                    <a:p>
                      <a:pPr algn="ctr" fontAlgn="b"/>
                      <a:r>
                        <a:rPr lang="en-US" sz="1400" b="1" i="0" u="none" strike="noStrike" dirty="0">
                          <a:solidFill>
                            <a:srgbClr val="000000"/>
                          </a:solidFill>
                          <a:latin typeface="Calibri"/>
                        </a:rPr>
                        <a:t>10</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dirty="0">
                          <a:solidFill>
                            <a:srgbClr val="000000"/>
                          </a:solidFill>
                          <a:latin typeface="Calibri"/>
                        </a:rPr>
                        <a:t>125</a:t>
                      </a:r>
                    </a:p>
                  </a:txBody>
                  <a:tcPr marL="9525" marR="9525" marT="9525" marB="0" anchor="b">
                    <a:lnL>
                      <a:noFill/>
                    </a:lnL>
                    <a:lnR>
                      <a:noFill/>
                    </a:lnR>
                    <a:lnT>
                      <a:noFill/>
                    </a:lnT>
                    <a:lnB>
                      <a:noFill/>
                    </a:lnB>
                  </a:tcPr>
                </a:tc>
              </a:tr>
              <a:tr h="340765">
                <a:tc>
                  <a:txBody>
                    <a:bodyPr/>
                    <a:lstStyle/>
                    <a:p>
                      <a:pPr algn="l" fontAlgn="b"/>
                      <a:r>
                        <a:rPr lang="en-US" sz="1400" b="1" i="0" u="none" strike="noStrike">
                          <a:solidFill>
                            <a:srgbClr val="000000"/>
                          </a:solidFill>
                          <a:latin typeface="Calibri"/>
                        </a:rPr>
                        <a:t>ReadRx Pro</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11.9</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9.7</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12.7</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400" b="1" i="0" u="none" strike="noStrike">
                          <a:solidFill>
                            <a:srgbClr val="000000"/>
                          </a:solidFill>
                          <a:latin typeface="Calibri"/>
                        </a:rPr>
                        <a:t>37</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1" i="0" u="none" strike="noStrike">
                          <a:solidFill>
                            <a:srgbClr val="000000"/>
                          </a:solidFill>
                          <a:latin typeface="Calibri"/>
                        </a:rPr>
                        <a:t>55</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18</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dirty="0">
                          <a:solidFill>
                            <a:srgbClr val="000000"/>
                          </a:solidFill>
                          <a:latin typeface="Calibri"/>
                        </a:rPr>
                        <a:t>94</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102</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8</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dirty="0">
                          <a:solidFill>
                            <a:srgbClr val="000000"/>
                          </a:solidFill>
                          <a:latin typeface="Calibri"/>
                        </a:rPr>
                        <a:t>427</a:t>
                      </a:r>
                    </a:p>
                  </a:txBody>
                  <a:tcPr marL="9525" marR="9525" marT="9525" marB="0" anchor="b">
                    <a:lnL>
                      <a:noFill/>
                    </a:lnL>
                    <a:lnR>
                      <a:noFill/>
                    </a:lnR>
                    <a:lnT>
                      <a:noFill/>
                    </a:lnT>
                    <a:lnB>
                      <a:noFill/>
                    </a:lnB>
                  </a:tcPr>
                </a:tc>
              </a:tr>
              <a:tr h="340765">
                <a:tc>
                  <a:txBody>
                    <a:bodyPr/>
                    <a:lstStyle/>
                    <a:p>
                      <a:pPr algn="l" fontAlgn="b"/>
                      <a:r>
                        <a:rPr lang="en-US" sz="1400" b="1" i="0" u="none" strike="noStrike">
                          <a:solidFill>
                            <a:srgbClr val="000000"/>
                          </a:solidFill>
                          <a:latin typeface="Calibri"/>
                        </a:rPr>
                        <a:t>ReadRx Partner</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11.2</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9.3</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11.8</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2.5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400" b="1" i="0" u="none" strike="noStrike">
                          <a:solidFill>
                            <a:srgbClr val="000000"/>
                          </a:solidFill>
                          <a:latin typeface="Calibri"/>
                        </a:rPr>
                        <a:t>34</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1" i="0" u="none" strike="noStrike">
                          <a:solidFill>
                            <a:srgbClr val="000000"/>
                          </a:solidFill>
                          <a:latin typeface="Calibri"/>
                        </a:rPr>
                        <a:t>51</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16</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93</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100</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7</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dirty="0">
                          <a:solidFill>
                            <a:srgbClr val="000000"/>
                          </a:solidFill>
                          <a:latin typeface="Calibri"/>
                        </a:rPr>
                        <a:t>704</a:t>
                      </a:r>
                    </a:p>
                  </a:txBody>
                  <a:tcPr marL="9525" marR="9525" marT="9525" marB="0" anchor="b">
                    <a:lnL>
                      <a:noFill/>
                    </a:lnL>
                    <a:lnR>
                      <a:noFill/>
                    </a:lnR>
                    <a:lnT>
                      <a:noFill/>
                    </a:lnT>
                    <a:lnB>
                      <a:noFill/>
                    </a:lnB>
                  </a:tcPr>
                </a:tc>
              </a:tr>
              <a:tr h="340765">
                <a:tc>
                  <a:txBody>
                    <a:bodyPr/>
                    <a:lstStyle/>
                    <a:p>
                      <a:pPr algn="l" fontAlgn="b"/>
                      <a:r>
                        <a:rPr lang="en-US" sz="1400" b="1" i="0" u="none" strike="noStrike">
                          <a:solidFill>
                            <a:srgbClr val="000000"/>
                          </a:solidFill>
                          <a:latin typeface="Calibri"/>
                        </a:rPr>
                        <a:t>ThinkRx Directed</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13.9</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13.1</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15.3</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2.2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400" b="1" i="0" u="none" strike="noStrike">
                          <a:solidFill>
                            <a:srgbClr val="000000"/>
                          </a:solidFill>
                          <a:latin typeface="Calibri"/>
                        </a:rPr>
                        <a:t>61</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1" i="0" u="none" strike="noStrike">
                          <a:solidFill>
                            <a:srgbClr val="000000"/>
                          </a:solidFill>
                          <a:latin typeface="Calibri"/>
                        </a:rPr>
                        <a:t>70</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9</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105</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110</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5</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dirty="0">
                          <a:solidFill>
                            <a:srgbClr val="000000"/>
                          </a:solidFill>
                          <a:latin typeface="Calibri"/>
                        </a:rPr>
                        <a:t>64</a:t>
                      </a:r>
                    </a:p>
                  </a:txBody>
                  <a:tcPr marL="9525" marR="9525" marT="9525" marB="0" anchor="b">
                    <a:lnL>
                      <a:noFill/>
                    </a:lnL>
                    <a:lnR>
                      <a:noFill/>
                    </a:lnR>
                    <a:lnT>
                      <a:noFill/>
                    </a:lnT>
                    <a:lnB>
                      <a:noFill/>
                    </a:lnB>
                  </a:tcPr>
                </a:tc>
              </a:tr>
              <a:tr h="340765">
                <a:tc>
                  <a:txBody>
                    <a:bodyPr/>
                    <a:lstStyle/>
                    <a:p>
                      <a:pPr algn="l" fontAlgn="b"/>
                      <a:r>
                        <a:rPr lang="en-US" sz="1400" b="1" i="0" u="none" strike="noStrike">
                          <a:solidFill>
                            <a:srgbClr val="000000"/>
                          </a:solidFill>
                          <a:latin typeface="Calibri"/>
                        </a:rPr>
                        <a:t>MathRx</a:t>
                      </a:r>
                    </a:p>
                  </a:txBody>
                  <a:tcPr marL="9525" marR="9525" marT="9525" marB="0" anchor="b">
                    <a:lnL>
                      <a:noFill/>
                    </a:lnL>
                    <a:lnR>
                      <a:noFill/>
                    </a:lnR>
                    <a:lnT>
                      <a:noFill/>
                    </a:lnT>
                    <a:lnB>
                      <a:noFill/>
                    </a:lnB>
                  </a:tcPr>
                </a:tc>
                <a:tc>
                  <a:txBody>
                    <a:bodyPr/>
                    <a:lstStyle/>
                    <a:p>
                      <a:pPr algn="ctr" fontAlgn="b"/>
                      <a:r>
                        <a:rPr lang="en-US" sz="1400" b="1" i="0" u="none" strike="noStrike" dirty="0" smtClean="0">
                          <a:solidFill>
                            <a:srgbClr val="000000"/>
                          </a:solidFill>
                          <a:latin typeface="Calibri"/>
                        </a:rPr>
                        <a:t>13.5</a:t>
                      </a:r>
                      <a:endParaRPr lang="en-US" sz="14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US" sz="1400" b="1" i="0" u="none" strike="noStrike" dirty="0" smtClean="0">
                          <a:solidFill>
                            <a:srgbClr val="000000"/>
                          </a:solidFill>
                          <a:latin typeface="Calibri"/>
                        </a:rPr>
                        <a:t>14.6</a:t>
                      </a:r>
                      <a:endParaRPr lang="en-US" sz="14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US" sz="1400" b="1" i="0" u="none" strike="noStrike" dirty="0" smtClean="0">
                          <a:solidFill>
                            <a:srgbClr val="000000"/>
                          </a:solidFill>
                          <a:latin typeface="Calibri"/>
                        </a:rPr>
                        <a:t>16.4</a:t>
                      </a:r>
                      <a:endParaRPr lang="en-US" sz="1400" b="1" i="0" u="none" strike="noStrike" dirty="0">
                        <a:solidFill>
                          <a:srgbClr val="000000"/>
                        </a:solidFill>
                        <a:latin typeface="Calibri"/>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dirty="0" smtClean="0">
                          <a:solidFill>
                            <a:srgbClr val="000000"/>
                          </a:solidFill>
                          <a:latin typeface="Calibri"/>
                        </a:rPr>
                        <a:t>1.9</a:t>
                      </a:r>
                      <a:endParaRPr lang="en-US" sz="14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400" b="1" i="0" u="none" strike="noStrike" dirty="0">
                          <a:solidFill>
                            <a:srgbClr val="000000"/>
                          </a:solidFill>
                          <a:latin typeface="Calibri"/>
                        </a:rPr>
                        <a:t>59</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1" i="0" u="none" strike="noStrike" dirty="0">
                          <a:solidFill>
                            <a:srgbClr val="000000"/>
                          </a:solidFill>
                          <a:latin typeface="Calibri"/>
                        </a:rPr>
                        <a:t>66</a:t>
                      </a:r>
                    </a:p>
                  </a:txBody>
                  <a:tcPr marL="9525" marR="9525" marT="9525" marB="0" anchor="b">
                    <a:lnL>
                      <a:noFill/>
                    </a:lnL>
                    <a:lnR>
                      <a:noFill/>
                    </a:lnR>
                    <a:lnT>
                      <a:noFill/>
                    </a:lnT>
                    <a:lnB>
                      <a:noFill/>
                    </a:lnB>
                  </a:tcPr>
                </a:tc>
                <a:tc>
                  <a:txBody>
                    <a:bodyPr/>
                    <a:lstStyle/>
                    <a:p>
                      <a:pPr algn="ctr" fontAlgn="b"/>
                      <a:r>
                        <a:rPr lang="en-US" sz="1400" b="1" i="0" u="none" strike="noStrike" dirty="0">
                          <a:solidFill>
                            <a:srgbClr val="000000"/>
                          </a:solidFill>
                          <a:latin typeface="Calibri"/>
                        </a:rPr>
                        <a:t>7</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dirty="0">
                          <a:solidFill>
                            <a:srgbClr val="000000"/>
                          </a:solidFill>
                          <a:latin typeface="Calibri"/>
                        </a:rPr>
                        <a:t>104</a:t>
                      </a:r>
                    </a:p>
                  </a:txBody>
                  <a:tcPr marL="9525" marR="9525" marT="9525" marB="0" anchor="b">
                    <a:lnL>
                      <a:noFill/>
                    </a:lnL>
                    <a:lnR>
                      <a:noFill/>
                    </a:lnR>
                    <a:lnT>
                      <a:noFill/>
                    </a:lnT>
                    <a:lnB>
                      <a:noFill/>
                    </a:lnB>
                  </a:tcPr>
                </a:tc>
                <a:tc>
                  <a:txBody>
                    <a:bodyPr/>
                    <a:lstStyle/>
                    <a:p>
                      <a:pPr algn="ctr" fontAlgn="b"/>
                      <a:r>
                        <a:rPr lang="en-US" sz="1400" b="1" i="0" u="none" strike="noStrike" dirty="0" smtClean="0">
                          <a:solidFill>
                            <a:srgbClr val="000000"/>
                          </a:solidFill>
                          <a:latin typeface="Calibri"/>
                        </a:rPr>
                        <a:t>108</a:t>
                      </a:r>
                      <a:endParaRPr lang="en-US" sz="14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US" sz="1400" b="1" i="0" u="none" strike="noStrike" dirty="0">
                          <a:solidFill>
                            <a:srgbClr val="000000"/>
                          </a:solidFill>
                          <a:latin typeface="Calibri"/>
                        </a:rPr>
                        <a:t>4</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dirty="0" smtClean="0">
                          <a:solidFill>
                            <a:srgbClr val="000000"/>
                          </a:solidFill>
                          <a:latin typeface="Calibri"/>
                        </a:rPr>
                        <a:t>157</a:t>
                      </a:r>
                      <a:endParaRPr lang="en-US" sz="1400" b="1" i="0" u="none" strike="noStrike" dirty="0">
                        <a:solidFill>
                          <a:srgbClr val="000000"/>
                        </a:solidFill>
                        <a:latin typeface="Calibri"/>
                      </a:endParaRPr>
                    </a:p>
                  </a:txBody>
                  <a:tcPr marL="9525" marR="9525" marT="9525" marB="0" anchor="b">
                    <a:lnL>
                      <a:noFill/>
                    </a:lnL>
                    <a:lnR>
                      <a:noFill/>
                    </a:lnR>
                    <a:lnT>
                      <a:noFill/>
                    </a:lnT>
                    <a:lnB>
                      <a:noFill/>
                    </a:lnB>
                  </a:tcPr>
                </a:tc>
              </a:tr>
              <a:tr h="340765">
                <a:tc>
                  <a:txBody>
                    <a:bodyPr/>
                    <a:lstStyle/>
                    <a:p>
                      <a:pPr algn="l" fontAlgn="b"/>
                      <a:r>
                        <a:rPr lang="en-US" sz="1400" b="1" i="0" u="none" strike="noStrike">
                          <a:solidFill>
                            <a:srgbClr val="000000"/>
                          </a:solidFill>
                          <a:latin typeface="Calibri"/>
                        </a:rPr>
                        <a:t>ThinkRx Pro</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13.5</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12.8</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14.5</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1.7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400" b="1" i="0" u="none" strike="noStrike">
                          <a:solidFill>
                            <a:srgbClr val="000000"/>
                          </a:solidFill>
                          <a:latin typeface="Calibri"/>
                        </a:rPr>
                        <a:t>60</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1" i="0" u="none" strike="noStrike">
                          <a:solidFill>
                            <a:srgbClr val="000000"/>
                          </a:solidFill>
                          <a:latin typeface="Calibri"/>
                        </a:rPr>
                        <a:t>68</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8</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105</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109</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4</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dirty="0">
                          <a:solidFill>
                            <a:srgbClr val="000000"/>
                          </a:solidFill>
                          <a:latin typeface="Calibri"/>
                        </a:rPr>
                        <a:t>462</a:t>
                      </a:r>
                    </a:p>
                  </a:txBody>
                  <a:tcPr marL="9525" marR="9525" marT="9525" marB="0" anchor="b">
                    <a:lnL>
                      <a:noFill/>
                    </a:lnL>
                    <a:lnR>
                      <a:noFill/>
                    </a:lnR>
                    <a:lnT>
                      <a:noFill/>
                    </a:lnT>
                    <a:lnB>
                      <a:noFill/>
                    </a:lnB>
                  </a:tcPr>
                </a:tc>
              </a:tr>
              <a:tr h="340765">
                <a:tc>
                  <a:txBody>
                    <a:bodyPr/>
                    <a:lstStyle/>
                    <a:p>
                      <a:pPr algn="l" fontAlgn="b"/>
                      <a:r>
                        <a:rPr lang="en-US" sz="1400" b="1" i="0" u="none" strike="noStrike" dirty="0">
                          <a:solidFill>
                            <a:srgbClr val="000000"/>
                          </a:solidFill>
                          <a:latin typeface="Calibri"/>
                        </a:rPr>
                        <a:t>ThinkRx Partner</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12.0</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12.4</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13.8</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1.4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400" b="1" i="0" u="none" strike="noStrike">
                          <a:solidFill>
                            <a:srgbClr val="000000"/>
                          </a:solidFill>
                          <a:latin typeface="Calibri"/>
                        </a:rPr>
                        <a:t>59</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1" i="0" u="none" strike="noStrike">
                          <a:solidFill>
                            <a:srgbClr val="000000"/>
                          </a:solidFill>
                          <a:latin typeface="Calibri"/>
                        </a:rPr>
                        <a:t>65</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6</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104</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107</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3</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dirty="0">
                          <a:solidFill>
                            <a:srgbClr val="000000"/>
                          </a:solidFill>
                          <a:latin typeface="Calibri"/>
                        </a:rPr>
                        <a:t>610</a:t>
                      </a:r>
                    </a:p>
                  </a:txBody>
                  <a:tcPr marL="9525" marR="9525" marT="9525" marB="0" anchor="b">
                    <a:lnL>
                      <a:noFill/>
                    </a:lnL>
                    <a:lnR>
                      <a:noFill/>
                    </a:lnR>
                    <a:lnT>
                      <a:noFill/>
                    </a:lnT>
                    <a:lnB>
                      <a:noFill/>
                    </a:lnB>
                  </a:tcPr>
                </a:tc>
              </a:tr>
              <a:tr h="357803">
                <a:tc>
                  <a:txBody>
                    <a:bodyPr/>
                    <a:lstStyle/>
                    <a:p>
                      <a:pPr algn="l" fontAlgn="b"/>
                      <a:r>
                        <a:rPr lang="en-US" sz="1400" b="1" i="0" u="none" strike="noStrike">
                          <a:solidFill>
                            <a:srgbClr val="000000"/>
                          </a:solidFill>
                          <a:latin typeface="Calibri"/>
                        </a:rPr>
                        <a:t>LiftOff</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6.8</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6.7</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7.6</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1" i="0" u="none" strike="noStrike">
                          <a:solidFill>
                            <a:srgbClr val="000000"/>
                          </a:solidFill>
                          <a:latin typeface="Calibri"/>
                        </a:rPr>
                        <a:t>55</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1" i="0" u="none" strike="noStrike">
                          <a:solidFill>
                            <a:srgbClr val="000000"/>
                          </a:solidFill>
                          <a:latin typeface="Calibri"/>
                        </a:rPr>
                        <a:t>72</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17</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101</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112</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11</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dirty="0">
                          <a:solidFill>
                            <a:srgbClr val="000000"/>
                          </a:solidFill>
                          <a:latin typeface="Calibri"/>
                        </a:rPr>
                        <a:t>201</a:t>
                      </a:r>
                    </a:p>
                  </a:txBody>
                  <a:tcPr marL="9525" marR="9525" marT="9525" marB="0" anchor="b">
                    <a:lnL>
                      <a:noFill/>
                    </a:lnL>
                    <a:lnR>
                      <a:noFill/>
                    </a:lnR>
                    <a:lnT>
                      <a:noFill/>
                    </a:lnT>
                    <a:lnB>
                      <a:noFill/>
                    </a:lnB>
                  </a:tcPr>
                </a:tc>
              </a:tr>
              <a:tr h="357803">
                <a:tc>
                  <a:txBody>
                    <a:bodyPr/>
                    <a:lstStyle/>
                    <a:p>
                      <a:pPr algn="l" fontAlgn="b"/>
                      <a:r>
                        <a:rPr lang="en-US" sz="1400" b="1" i="0" u="none" strike="noStrike" dirty="0">
                          <a:solidFill>
                            <a:srgbClr val="000000"/>
                          </a:solidFill>
                          <a:latin typeface="Calibri"/>
                        </a:rPr>
                        <a:t>All ReadRx Programs</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11.7</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9.6</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12.4</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400" b="1" i="0" u="none" strike="noStrike">
                          <a:solidFill>
                            <a:srgbClr val="000000"/>
                          </a:solidFill>
                          <a:latin typeface="Calibri"/>
                        </a:rPr>
                        <a:t>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1" i="0" u="none" strike="noStrike">
                          <a:solidFill>
                            <a:srgbClr val="000000"/>
                          </a:solidFill>
                          <a:latin typeface="Calibri"/>
                        </a:rPr>
                        <a:t>35</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53</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400" b="1" i="0" u="none" strike="noStrike" dirty="0">
                          <a:solidFill>
                            <a:srgbClr val="000000"/>
                          </a:solidFill>
                          <a:latin typeface="Calibri"/>
                        </a:rPr>
                        <a:t>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1" i="0" u="none" strike="noStrike">
                          <a:solidFill>
                            <a:srgbClr val="000000"/>
                          </a:solidFill>
                          <a:latin typeface="Calibri"/>
                        </a:rPr>
                        <a:t>93</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101</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solidFill>
                      <a:srgbClr val="F2DDDC"/>
                    </a:solidFill>
                  </a:tcPr>
                </a:tc>
                <a:tc>
                  <a:txBody>
                    <a:bodyPr/>
                    <a:lstStyle/>
                    <a:p>
                      <a:pPr algn="ctr" fontAlgn="b"/>
                      <a:r>
                        <a:rPr lang="en-US" sz="1400" b="1" i="0" u="none" strike="noStrike">
                          <a:solidFill>
                            <a:srgbClr val="000000"/>
                          </a:solidFill>
                          <a:latin typeface="Calibri"/>
                        </a:rPr>
                        <a:t>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1" i="0" u="none" strike="noStrike" dirty="0">
                          <a:solidFill>
                            <a:srgbClr val="000000"/>
                          </a:solidFill>
                          <a:latin typeface="Calibri"/>
                        </a:rPr>
                        <a:t>1343</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F2DDDC"/>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753600" cy="7315200"/>
          </a:xfrm>
          <a:prstGeom prst="rect">
            <a:avLst/>
          </a:prstGeom>
          <a:noFill/>
          <a:ln w="9525">
            <a:noFill/>
            <a:miter lim="800000"/>
            <a:headEnd/>
            <a:tailEnd/>
          </a:ln>
          <a:effectLst/>
        </p:spPr>
      </p:pic>
      <p:graphicFrame>
        <p:nvGraphicFramePr>
          <p:cNvPr id="3" name="Table 2"/>
          <p:cNvGraphicFramePr>
            <a:graphicFrameLocks noGrp="1"/>
          </p:cNvGraphicFramePr>
          <p:nvPr/>
        </p:nvGraphicFramePr>
        <p:xfrm>
          <a:off x="685801" y="990598"/>
          <a:ext cx="7848600" cy="4547239"/>
        </p:xfrm>
        <a:graphic>
          <a:graphicData uri="http://schemas.openxmlformats.org/drawingml/2006/table">
            <a:tbl>
              <a:tblPr/>
              <a:tblGrid>
                <a:gridCol w="1371599"/>
                <a:gridCol w="685800"/>
                <a:gridCol w="685800"/>
                <a:gridCol w="685800"/>
                <a:gridCol w="533400"/>
                <a:gridCol w="621255"/>
                <a:gridCol w="509295"/>
                <a:gridCol w="477465"/>
                <a:gridCol w="600240"/>
                <a:gridCol w="586599"/>
                <a:gridCol w="563863"/>
                <a:gridCol w="527484"/>
              </a:tblGrid>
              <a:tr h="716038">
                <a:tc gridSpan="12">
                  <a:txBody>
                    <a:bodyPr/>
                    <a:lstStyle/>
                    <a:p>
                      <a:pPr algn="ctr" fontAlgn="b"/>
                      <a:r>
                        <a:rPr lang="en-US" sz="3200" b="1" i="0" u="none" strike="noStrike" dirty="0" smtClean="0">
                          <a:solidFill>
                            <a:srgbClr val="000000"/>
                          </a:solidFill>
                          <a:latin typeface="+mn-lt"/>
                        </a:rPr>
                        <a:t>Word Attack Results By Age</a:t>
                      </a:r>
                      <a:endParaRPr lang="en-US" sz="3200" b="1" i="0" u="none" strike="noStrike" dirty="0">
                        <a:solidFill>
                          <a:srgbClr val="000000"/>
                        </a:solidFill>
                        <a:latin typeface="+mn-lt"/>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503164">
                <a:tc>
                  <a:txBody>
                    <a:bodyPr/>
                    <a:lstStyle/>
                    <a:p>
                      <a:pPr algn="ctr" fontAlgn="b"/>
                      <a:endParaRPr lang="en-US" sz="2800" b="1" i="0" u="none" strike="noStrike" dirty="0">
                        <a:solidFill>
                          <a:srgbClr val="000000"/>
                        </a:solidFill>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err="1">
                          <a:solidFill>
                            <a:srgbClr val="000000"/>
                          </a:solidFill>
                          <a:latin typeface="Calibri"/>
                        </a:rPr>
                        <a:t>Avg</a:t>
                      </a:r>
                      <a:r>
                        <a:rPr lang="en-US" sz="1400" b="1" i="0" u="none" strike="noStrike" dirty="0">
                          <a:solidFill>
                            <a:srgbClr val="000000"/>
                          </a:solidFill>
                          <a:latin typeface="Calibri"/>
                        </a:rPr>
                        <a:t> Age</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Pre Age Score</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Post Age Score</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Age Gain</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Pre %tile</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Post %tile</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%tile Gain</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Pre </a:t>
                      </a:r>
                      <a:r>
                        <a:rPr lang="en-US" sz="1400" b="1" i="0" u="none" strike="noStrike" dirty="0" err="1">
                          <a:solidFill>
                            <a:srgbClr val="000000"/>
                          </a:solidFill>
                          <a:latin typeface="Calibri"/>
                        </a:rPr>
                        <a:t>SScore</a:t>
                      </a:r>
                      <a:endParaRPr lang="en-US" sz="1400" b="1" i="0" u="none" strike="noStrike" dirty="0">
                        <a:solidFill>
                          <a:srgbClr val="000000"/>
                        </a:solidFill>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Post </a:t>
                      </a:r>
                      <a:r>
                        <a:rPr lang="en-US" sz="1400" b="1" i="0" u="none" strike="noStrike" dirty="0" err="1">
                          <a:solidFill>
                            <a:srgbClr val="000000"/>
                          </a:solidFill>
                          <a:latin typeface="Calibri"/>
                        </a:rPr>
                        <a:t>SScore</a:t>
                      </a:r>
                      <a:endParaRPr lang="en-US" sz="1400" b="1" i="0" u="none" strike="noStrike" dirty="0">
                        <a:solidFill>
                          <a:srgbClr val="000000"/>
                        </a:solidFill>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err="1">
                          <a:solidFill>
                            <a:srgbClr val="000000"/>
                          </a:solidFill>
                          <a:latin typeface="Calibri"/>
                        </a:rPr>
                        <a:t>SScore</a:t>
                      </a:r>
                      <a:r>
                        <a:rPr lang="en-US" sz="1400" b="1" i="0" u="none" strike="noStrike" dirty="0">
                          <a:solidFill>
                            <a:srgbClr val="000000"/>
                          </a:solidFill>
                          <a:latin typeface="Calibri"/>
                        </a:rPr>
                        <a:t> Gain</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Count</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037">
                <a:tc>
                  <a:txBody>
                    <a:bodyPr/>
                    <a:lstStyle/>
                    <a:p>
                      <a:pPr algn="l" fontAlgn="b"/>
                      <a:r>
                        <a:rPr lang="en-US" sz="1400" b="1" i="0" u="none" strike="noStrike" dirty="0">
                          <a:solidFill>
                            <a:srgbClr val="000000"/>
                          </a:solidFill>
                          <a:latin typeface="Calibri"/>
                        </a:rPr>
                        <a:t>6 to 6.9</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dirty="0">
                          <a:solidFill>
                            <a:srgbClr val="000000"/>
                          </a:solidFill>
                          <a:latin typeface="Calibri"/>
                        </a:rPr>
                        <a:t>6.6</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a:solidFill>
                            <a:srgbClr val="000000"/>
                          </a:solidFill>
                          <a:latin typeface="Calibri"/>
                        </a:rPr>
                        <a:t>7.1</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a:solidFill>
                            <a:srgbClr val="000000"/>
                          </a:solidFill>
                          <a:latin typeface="Calibri"/>
                        </a:rPr>
                        <a:t>8.5</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a:solidFill>
                            <a:srgbClr val="000000"/>
                          </a:solidFill>
                          <a:latin typeface="Calibri"/>
                        </a:rPr>
                        <a:t>1.4</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F2DDDC"/>
                    </a:solidFill>
                  </a:tcPr>
                </a:tc>
                <a:tc>
                  <a:txBody>
                    <a:bodyPr/>
                    <a:lstStyle/>
                    <a:p>
                      <a:pPr algn="ctr" fontAlgn="b"/>
                      <a:r>
                        <a:rPr lang="en-US" sz="1400" b="1" i="0" u="none" strike="noStrike">
                          <a:solidFill>
                            <a:srgbClr val="000000"/>
                          </a:solidFill>
                          <a:latin typeface="Calibri"/>
                        </a:rPr>
                        <a:t>62</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a:solidFill>
                            <a:srgbClr val="000000"/>
                          </a:solidFill>
                          <a:latin typeface="Calibri"/>
                        </a:rPr>
                        <a:t>74</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a:solidFill>
                            <a:srgbClr val="000000"/>
                          </a:solidFill>
                          <a:latin typeface="Calibri"/>
                        </a:rPr>
                        <a:t>12</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F2DDDC"/>
                    </a:solidFill>
                  </a:tcPr>
                </a:tc>
                <a:tc>
                  <a:txBody>
                    <a:bodyPr/>
                    <a:lstStyle/>
                    <a:p>
                      <a:pPr algn="ctr" fontAlgn="b"/>
                      <a:r>
                        <a:rPr lang="en-US" sz="1400" b="1" i="0" u="none" strike="noStrike">
                          <a:solidFill>
                            <a:srgbClr val="000000"/>
                          </a:solidFill>
                          <a:latin typeface="Calibri"/>
                        </a:rPr>
                        <a:t>106</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a:solidFill>
                            <a:srgbClr val="000000"/>
                          </a:solidFill>
                          <a:latin typeface="Calibri"/>
                        </a:rPr>
                        <a:t>111</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a:solidFill>
                            <a:srgbClr val="000000"/>
                          </a:solidFill>
                          <a:latin typeface="Calibri"/>
                        </a:rPr>
                        <a:t>5</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F2DDDC"/>
                    </a:solidFill>
                  </a:tcPr>
                </a:tc>
                <a:tc>
                  <a:txBody>
                    <a:bodyPr/>
                    <a:lstStyle/>
                    <a:p>
                      <a:pPr algn="ctr" fontAlgn="b"/>
                      <a:r>
                        <a:rPr lang="en-US" sz="1400" b="1" i="0" u="none" strike="noStrike" dirty="0">
                          <a:solidFill>
                            <a:srgbClr val="000000"/>
                          </a:solidFill>
                          <a:latin typeface="Calibri"/>
                        </a:rPr>
                        <a:t>31</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r>
              <a:tr h="304800">
                <a:tc>
                  <a:txBody>
                    <a:bodyPr/>
                    <a:lstStyle/>
                    <a:p>
                      <a:pPr algn="l" fontAlgn="b"/>
                      <a:r>
                        <a:rPr lang="en-US" sz="1400" b="1" i="0" u="none" strike="noStrike" dirty="0">
                          <a:solidFill>
                            <a:srgbClr val="000000"/>
                          </a:solidFill>
                          <a:latin typeface="Calibri"/>
                        </a:rPr>
                        <a:t>7 to 7.9</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7.5</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1" i="0" u="none" strike="noStrike" dirty="0">
                          <a:solidFill>
                            <a:srgbClr val="000000"/>
                          </a:solidFill>
                          <a:latin typeface="Calibri"/>
                        </a:rPr>
                        <a:t>7.6</a:t>
                      </a:r>
                    </a:p>
                  </a:txBody>
                  <a:tcPr marL="9525" marR="9525" marT="9525" marB="0" anchor="b">
                    <a:lnL>
                      <a:noFill/>
                    </a:lnL>
                    <a:lnR>
                      <a:noFill/>
                    </a:lnR>
                    <a:lnT>
                      <a:noFill/>
                    </a:lnT>
                    <a:lnB>
                      <a:noFill/>
                    </a:lnB>
                  </a:tcPr>
                </a:tc>
                <a:tc>
                  <a:txBody>
                    <a:bodyPr/>
                    <a:lstStyle/>
                    <a:p>
                      <a:pPr algn="ctr" fontAlgn="b"/>
                      <a:r>
                        <a:rPr lang="en-US" sz="1400" b="1" i="0" u="none" strike="noStrike" dirty="0">
                          <a:solidFill>
                            <a:srgbClr val="000000"/>
                          </a:solidFill>
                          <a:latin typeface="Calibri"/>
                        </a:rPr>
                        <a:t>9.5</a:t>
                      </a:r>
                    </a:p>
                  </a:txBody>
                  <a:tcPr marL="9525" marR="9525" marT="9525" marB="0" anchor="b">
                    <a:lnL>
                      <a:noFill/>
                    </a:lnL>
                    <a:lnR>
                      <a:noFill/>
                    </a:lnR>
                    <a:lnT>
                      <a:noFill/>
                    </a:lnT>
                    <a:lnB>
                      <a:noFill/>
                    </a:lnB>
                  </a:tcPr>
                </a:tc>
                <a:tc>
                  <a:txBody>
                    <a:bodyPr/>
                    <a:lstStyle/>
                    <a:p>
                      <a:pPr algn="ctr" fontAlgn="b"/>
                      <a:r>
                        <a:rPr lang="en-US" sz="1400" b="1" i="0" u="none" strike="noStrike" dirty="0">
                          <a:solidFill>
                            <a:srgbClr val="000000"/>
                          </a:solidFill>
                          <a:latin typeface="Calibri"/>
                        </a:rPr>
                        <a:t>1.9</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dirty="0">
                          <a:solidFill>
                            <a:srgbClr val="000000"/>
                          </a:solidFill>
                          <a:latin typeface="Calibri"/>
                        </a:rPr>
                        <a:t>46</a:t>
                      </a:r>
                    </a:p>
                  </a:txBody>
                  <a:tcPr marL="9525" marR="9525" marT="9525" marB="0" anchor="b">
                    <a:lnL>
                      <a:noFill/>
                    </a:lnL>
                    <a:lnR>
                      <a:noFill/>
                    </a:lnR>
                    <a:lnT>
                      <a:noFill/>
                    </a:lnT>
                    <a:lnB>
                      <a:noFill/>
                    </a:lnB>
                  </a:tcPr>
                </a:tc>
                <a:tc>
                  <a:txBody>
                    <a:bodyPr/>
                    <a:lstStyle/>
                    <a:p>
                      <a:pPr algn="ctr" fontAlgn="b"/>
                      <a:r>
                        <a:rPr lang="en-US" sz="1400" b="1" i="0" u="none" strike="noStrike" dirty="0">
                          <a:solidFill>
                            <a:srgbClr val="000000"/>
                          </a:solidFill>
                          <a:latin typeface="Calibri"/>
                        </a:rPr>
                        <a:t>63</a:t>
                      </a:r>
                    </a:p>
                  </a:txBody>
                  <a:tcPr marL="9525" marR="9525" marT="9525" marB="0" anchor="b">
                    <a:lnL>
                      <a:noFill/>
                    </a:lnL>
                    <a:lnR>
                      <a:noFill/>
                    </a:lnR>
                    <a:lnT>
                      <a:noFill/>
                    </a:lnT>
                    <a:lnB>
                      <a:noFill/>
                    </a:lnB>
                  </a:tcPr>
                </a:tc>
                <a:tc>
                  <a:txBody>
                    <a:bodyPr/>
                    <a:lstStyle/>
                    <a:p>
                      <a:pPr algn="ctr" fontAlgn="b"/>
                      <a:r>
                        <a:rPr lang="en-US" sz="1400" b="1" i="0" u="none" strike="noStrike" dirty="0">
                          <a:solidFill>
                            <a:srgbClr val="000000"/>
                          </a:solidFill>
                          <a:latin typeface="Calibri"/>
                        </a:rPr>
                        <a:t>17</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dirty="0">
                          <a:solidFill>
                            <a:srgbClr val="000000"/>
                          </a:solidFill>
                          <a:latin typeface="Calibri"/>
                        </a:rPr>
                        <a:t>97</a:t>
                      </a:r>
                    </a:p>
                  </a:txBody>
                  <a:tcPr marL="9525" marR="9525" marT="9525" marB="0" anchor="b">
                    <a:lnL>
                      <a:noFill/>
                    </a:lnL>
                    <a:lnR>
                      <a:noFill/>
                    </a:lnR>
                    <a:lnT>
                      <a:noFill/>
                    </a:lnT>
                    <a:lnB>
                      <a:noFill/>
                    </a:lnB>
                  </a:tcPr>
                </a:tc>
                <a:tc>
                  <a:txBody>
                    <a:bodyPr/>
                    <a:lstStyle/>
                    <a:p>
                      <a:pPr algn="ctr" fontAlgn="b"/>
                      <a:r>
                        <a:rPr lang="en-US" sz="1400" b="1" i="0" u="none" strike="noStrike" dirty="0">
                          <a:solidFill>
                            <a:srgbClr val="000000"/>
                          </a:solidFill>
                          <a:latin typeface="Calibri"/>
                        </a:rPr>
                        <a:t>106</a:t>
                      </a:r>
                    </a:p>
                  </a:txBody>
                  <a:tcPr marL="9525" marR="9525" marT="9525" marB="0" anchor="b">
                    <a:lnL>
                      <a:noFill/>
                    </a:lnL>
                    <a:lnR>
                      <a:noFill/>
                    </a:lnR>
                    <a:lnT>
                      <a:noFill/>
                    </a:lnT>
                    <a:lnB>
                      <a:noFill/>
                    </a:lnB>
                  </a:tcPr>
                </a:tc>
                <a:tc>
                  <a:txBody>
                    <a:bodyPr/>
                    <a:lstStyle/>
                    <a:p>
                      <a:pPr algn="ctr" fontAlgn="b"/>
                      <a:r>
                        <a:rPr lang="en-US" sz="1400" b="1" i="0" u="none" strike="noStrike" dirty="0">
                          <a:solidFill>
                            <a:srgbClr val="000000"/>
                          </a:solidFill>
                          <a:latin typeface="Calibri"/>
                        </a:rPr>
                        <a:t>8</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dirty="0">
                          <a:solidFill>
                            <a:srgbClr val="000000"/>
                          </a:solidFill>
                          <a:latin typeface="Calibri"/>
                        </a:rPr>
                        <a:t>102</a:t>
                      </a:r>
                    </a:p>
                  </a:txBody>
                  <a:tcPr marL="9525" marR="9525" marT="9525" marB="0" anchor="b">
                    <a:lnL>
                      <a:noFill/>
                    </a:lnL>
                    <a:lnR>
                      <a:noFill/>
                    </a:lnR>
                    <a:lnT>
                      <a:noFill/>
                    </a:lnT>
                    <a:lnB>
                      <a:noFill/>
                    </a:lnB>
                  </a:tcPr>
                </a:tc>
              </a:tr>
              <a:tr h="304800">
                <a:tc>
                  <a:txBody>
                    <a:bodyPr/>
                    <a:lstStyle/>
                    <a:p>
                      <a:pPr algn="l" fontAlgn="b"/>
                      <a:r>
                        <a:rPr lang="en-US" sz="1400" b="1" i="0" u="none" strike="noStrike" dirty="0">
                          <a:solidFill>
                            <a:srgbClr val="000000"/>
                          </a:solidFill>
                          <a:latin typeface="Calibri"/>
                        </a:rPr>
                        <a:t>8 to 8.9</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8.5</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1" i="0" u="none" strike="noStrike">
                          <a:solidFill>
                            <a:srgbClr val="000000"/>
                          </a:solidFill>
                          <a:latin typeface="Calibri"/>
                        </a:rPr>
                        <a:t>8.3</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10.3</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2.1</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41</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56</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15</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96</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103</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6</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dirty="0">
                          <a:solidFill>
                            <a:srgbClr val="000000"/>
                          </a:solidFill>
                          <a:latin typeface="Calibri"/>
                        </a:rPr>
                        <a:t>196</a:t>
                      </a:r>
                    </a:p>
                  </a:txBody>
                  <a:tcPr marL="9525" marR="9525" marT="9525" marB="0" anchor="b">
                    <a:lnL>
                      <a:noFill/>
                    </a:lnL>
                    <a:lnR>
                      <a:noFill/>
                    </a:lnR>
                    <a:lnT>
                      <a:noFill/>
                    </a:lnT>
                    <a:lnB>
                      <a:noFill/>
                    </a:lnB>
                  </a:tcPr>
                </a:tc>
              </a:tr>
              <a:tr h="304800">
                <a:tc>
                  <a:txBody>
                    <a:bodyPr/>
                    <a:lstStyle/>
                    <a:p>
                      <a:pPr algn="l" fontAlgn="b"/>
                      <a:r>
                        <a:rPr lang="en-US" sz="1400" b="1" i="0" u="none" strike="noStrike" dirty="0">
                          <a:solidFill>
                            <a:srgbClr val="000000"/>
                          </a:solidFill>
                          <a:latin typeface="Calibri"/>
                        </a:rPr>
                        <a:t>9 to 9.9</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9.4</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1" i="0" u="none" strike="noStrike">
                          <a:solidFill>
                            <a:srgbClr val="000000"/>
                          </a:solidFill>
                          <a:latin typeface="Calibri"/>
                        </a:rPr>
                        <a:t>8.5</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10.9</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2.5</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35</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53</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18</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93</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101</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8</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dirty="0">
                          <a:solidFill>
                            <a:srgbClr val="000000"/>
                          </a:solidFill>
                          <a:latin typeface="Calibri"/>
                        </a:rPr>
                        <a:t>213</a:t>
                      </a:r>
                    </a:p>
                  </a:txBody>
                  <a:tcPr marL="9525" marR="9525" marT="9525" marB="0" anchor="b">
                    <a:lnL>
                      <a:noFill/>
                    </a:lnL>
                    <a:lnR>
                      <a:noFill/>
                    </a:lnR>
                    <a:lnT>
                      <a:noFill/>
                    </a:lnT>
                    <a:lnB>
                      <a:noFill/>
                    </a:lnB>
                  </a:tcPr>
                </a:tc>
              </a:tr>
              <a:tr h="304800">
                <a:tc>
                  <a:txBody>
                    <a:bodyPr/>
                    <a:lstStyle/>
                    <a:p>
                      <a:pPr algn="l" fontAlgn="b"/>
                      <a:r>
                        <a:rPr lang="en-US" sz="1400" b="1" i="0" u="none" strike="noStrike" dirty="0">
                          <a:solidFill>
                            <a:srgbClr val="000000"/>
                          </a:solidFill>
                          <a:latin typeface="Calibri"/>
                        </a:rPr>
                        <a:t>10 to 10.9</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10.4</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1" i="0" u="none" strike="noStrike">
                          <a:solidFill>
                            <a:srgbClr val="000000"/>
                          </a:solidFill>
                          <a:latin typeface="Calibri"/>
                        </a:rPr>
                        <a:t>9.0</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11.9</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2.8</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34</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53</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19</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93</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101</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9</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dirty="0">
                          <a:solidFill>
                            <a:srgbClr val="000000"/>
                          </a:solidFill>
                          <a:latin typeface="Calibri"/>
                        </a:rPr>
                        <a:t>181</a:t>
                      </a:r>
                    </a:p>
                  </a:txBody>
                  <a:tcPr marL="9525" marR="9525" marT="9525" marB="0" anchor="b">
                    <a:lnL>
                      <a:noFill/>
                    </a:lnL>
                    <a:lnR>
                      <a:noFill/>
                    </a:lnR>
                    <a:lnT>
                      <a:noFill/>
                    </a:lnT>
                    <a:lnB>
                      <a:noFill/>
                    </a:lnB>
                  </a:tcPr>
                </a:tc>
              </a:tr>
              <a:tr h="304800">
                <a:tc>
                  <a:txBody>
                    <a:bodyPr/>
                    <a:lstStyle/>
                    <a:p>
                      <a:pPr algn="l" fontAlgn="b"/>
                      <a:r>
                        <a:rPr lang="en-US" sz="1400" b="1" i="0" u="none" strike="noStrike" dirty="0">
                          <a:solidFill>
                            <a:srgbClr val="000000"/>
                          </a:solidFill>
                          <a:latin typeface="Calibri"/>
                        </a:rPr>
                        <a:t>11 to 11.9</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11.4</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1" i="0" u="none" strike="noStrike">
                          <a:solidFill>
                            <a:srgbClr val="000000"/>
                          </a:solidFill>
                          <a:latin typeface="Calibri"/>
                        </a:rPr>
                        <a:t>9.6</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12.6</a:t>
                      </a:r>
                    </a:p>
                  </a:txBody>
                  <a:tcPr marL="9525" marR="9525" marT="9525" marB="0" anchor="b">
                    <a:lnL>
                      <a:noFill/>
                    </a:lnL>
                    <a:lnR>
                      <a:noFill/>
                    </a:lnR>
                    <a:lnT>
                      <a:noFill/>
                    </a:lnT>
                    <a:lnB>
                      <a:noFill/>
                    </a:lnB>
                  </a:tcPr>
                </a:tc>
                <a:tc>
                  <a:txBody>
                    <a:bodyPr/>
                    <a:lstStyle/>
                    <a:p>
                      <a:pPr algn="ctr" fontAlgn="b"/>
                      <a:r>
                        <a:rPr lang="en-US" sz="1400" b="1" i="0" u="none" strike="noStrike" dirty="0">
                          <a:solidFill>
                            <a:srgbClr val="000000"/>
                          </a:solidFill>
                          <a:latin typeface="Calibri"/>
                        </a:rPr>
                        <a:t>3.0</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36</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53</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17</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94</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102</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7</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dirty="0">
                          <a:solidFill>
                            <a:srgbClr val="000000"/>
                          </a:solidFill>
                          <a:latin typeface="Calibri"/>
                        </a:rPr>
                        <a:t>115</a:t>
                      </a:r>
                    </a:p>
                  </a:txBody>
                  <a:tcPr marL="9525" marR="9525" marT="9525" marB="0" anchor="b">
                    <a:lnL>
                      <a:noFill/>
                    </a:lnL>
                    <a:lnR>
                      <a:noFill/>
                    </a:lnR>
                    <a:lnT>
                      <a:noFill/>
                    </a:lnT>
                    <a:lnB>
                      <a:noFill/>
                    </a:lnB>
                  </a:tcPr>
                </a:tc>
              </a:tr>
              <a:tr h="304800">
                <a:tc>
                  <a:txBody>
                    <a:bodyPr/>
                    <a:lstStyle/>
                    <a:p>
                      <a:pPr algn="l" fontAlgn="b"/>
                      <a:r>
                        <a:rPr lang="en-US" sz="1400" b="1" i="0" u="none" strike="noStrike" dirty="0">
                          <a:solidFill>
                            <a:srgbClr val="000000"/>
                          </a:solidFill>
                          <a:latin typeface="Calibri"/>
                        </a:rPr>
                        <a:t>12 to 12.9</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12.5</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1" i="0" u="none" strike="noStrike">
                          <a:solidFill>
                            <a:srgbClr val="000000"/>
                          </a:solidFill>
                          <a:latin typeface="Calibri"/>
                        </a:rPr>
                        <a:t>10.2</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13.5</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3.3</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35</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52</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18</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93</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101</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7</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dirty="0">
                          <a:solidFill>
                            <a:srgbClr val="000000"/>
                          </a:solidFill>
                          <a:latin typeface="Calibri"/>
                        </a:rPr>
                        <a:t>114</a:t>
                      </a:r>
                    </a:p>
                  </a:txBody>
                  <a:tcPr marL="9525" marR="9525" marT="9525" marB="0" anchor="b">
                    <a:lnL>
                      <a:noFill/>
                    </a:lnL>
                    <a:lnR>
                      <a:noFill/>
                    </a:lnR>
                    <a:lnT>
                      <a:noFill/>
                    </a:lnT>
                    <a:lnB>
                      <a:noFill/>
                    </a:lnB>
                  </a:tcPr>
                </a:tc>
              </a:tr>
              <a:tr h="304800">
                <a:tc>
                  <a:txBody>
                    <a:bodyPr/>
                    <a:lstStyle/>
                    <a:p>
                      <a:pPr algn="l" fontAlgn="b"/>
                      <a:r>
                        <a:rPr lang="en-US" sz="1400" b="1" i="0" u="none" strike="noStrike" dirty="0">
                          <a:solidFill>
                            <a:srgbClr val="000000"/>
                          </a:solidFill>
                          <a:latin typeface="Calibri"/>
                        </a:rPr>
                        <a:t>13 to 13.9</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13.4</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1" i="0" u="none" strike="noStrike">
                          <a:solidFill>
                            <a:srgbClr val="000000"/>
                          </a:solidFill>
                          <a:latin typeface="Calibri"/>
                        </a:rPr>
                        <a:t>10.4</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14.2</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3.8</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31</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51</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20</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91</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101</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10</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dirty="0">
                          <a:solidFill>
                            <a:srgbClr val="000000"/>
                          </a:solidFill>
                          <a:latin typeface="Calibri"/>
                        </a:rPr>
                        <a:t>96</a:t>
                      </a:r>
                    </a:p>
                  </a:txBody>
                  <a:tcPr marL="9525" marR="9525" marT="9525" marB="0" anchor="b">
                    <a:lnL>
                      <a:noFill/>
                    </a:lnL>
                    <a:lnR>
                      <a:noFill/>
                    </a:lnR>
                    <a:lnT>
                      <a:noFill/>
                    </a:lnT>
                    <a:lnB>
                      <a:noFill/>
                    </a:lnB>
                  </a:tcPr>
                </a:tc>
              </a:tr>
              <a:tr h="304800">
                <a:tc>
                  <a:txBody>
                    <a:bodyPr/>
                    <a:lstStyle/>
                    <a:p>
                      <a:pPr algn="l" fontAlgn="b"/>
                      <a:r>
                        <a:rPr lang="en-US" sz="1400" b="1" i="0" u="none" strike="noStrike" dirty="0">
                          <a:solidFill>
                            <a:srgbClr val="000000"/>
                          </a:solidFill>
                          <a:latin typeface="Calibri"/>
                        </a:rPr>
                        <a:t>14 to 15.9</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15.0</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1" i="0" u="none" strike="noStrike">
                          <a:solidFill>
                            <a:srgbClr val="000000"/>
                          </a:solidFill>
                          <a:latin typeface="Calibri"/>
                        </a:rPr>
                        <a:t>11.3</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14.8</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3.5</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29</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46</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17</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89</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98</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9</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dirty="0">
                          <a:solidFill>
                            <a:srgbClr val="000000"/>
                          </a:solidFill>
                          <a:latin typeface="Calibri"/>
                        </a:rPr>
                        <a:t>148</a:t>
                      </a:r>
                    </a:p>
                  </a:txBody>
                  <a:tcPr marL="9525" marR="9525" marT="9525" marB="0" anchor="b">
                    <a:lnL>
                      <a:noFill/>
                    </a:lnL>
                    <a:lnR>
                      <a:noFill/>
                    </a:lnR>
                    <a:lnT>
                      <a:noFill/>
                    </a:lnT>
                    <a:lnB>
                      <a:noFill/>
                    </a:lnB>
                  </a:tcPr>
                </a:tc>
              </a:tr>
              <a:tr h="304800">
                <a:tc>
                  <a:txBody>
                    <a:bodyPr/>
                    <a:lstStyle/>
                    <a:p>
                      <a:pPr algn="l" fontAlgn="b"/>
                      <a:r>
                        <a:rPr lang="en-US" sz="1400" b="1" i="0" u="none" strike="noStrike" dirty="0">
                          <a:solidFill>
                            <a:srgbClr val="000000"/>
                          </a:solidFill>
                          <a:latin typeface="Calibri"/>
                        </a:rPr>
                        <a:t>16 to 17.9</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17.0</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1" i="0" u="none" strike="noStrike">
                          <a:solidFill>
                            <a:srgbClr val="000000"/>
                          </a:solidFill>
                          <a:latin typeface="Calibri"/>
                        </a:rPr>
                        <a:t>12.2</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16.2</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4.0</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24</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45</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20</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87</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97</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10</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dirty="0">
                          <a:solidFill>
                            <a:srgbClr val="000000"/>
                          </a:solidFill>
                          <a:latin typeface="Calibri"/>
                        </a:rPr>
                        <a:t>100</a:t>
                      </a:r>
                    </a:p>
                  </a:txBody>
                  <a:tcPr marL="9525" marR="9525" marT="9525" marB="0" anchor="b">
                    <a:lnL>
                      <a:noFill/>
                    </a:lnL>
                    <a:lnR>
                      <a:noFill/>
                    </a:lnR>
                    <a:lnT>
                      <a:noFill/>
                    </a:lnT>
                    <a:lnB>
                      <a:noFill/>
                    </a:lnB>
                  </a:tcPr>
                </a:tc>
              </a:tr>
              <a:tr h="304800">
                <a:tc>
                  <a:txBody>
                    <a:bodyPr/>
                    <a:lstStyle/>
                    <a:p>
                      <a:pPr algn="l" fontAlgn="b"/>
                      <a:r>
                        <a:rPr lang="en-US" sz="1400" b="1" i="0" u="none" strike="noStrike" dirty="0">
                          <a:solidFill>
                            <a:srgbClr val="000000"/>
                          </a:solidFill>
                          <a:latin typeface="Calibri"/>
                        </a:rPr>
                        <a:t>18 to 48.8</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1" i="0" u="none" strike="noStrike">
                          <a:solidFill>
                            <a:srgbClr val="000000"/>
                          </a:solidFill>
                          <a:latin typeface="Calibri"/>
                        </a:rPr>
                        <a:t>27.5</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1" i="0" u="none" strike="noStrike">
                          <a:solidFill>
                            <a:srgbClr val="000000"/>
                          </a:solidFill>
                          <a:latin typeface="Calibri"/>
                        </a:rPr>
                        <a:t>13.1</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16.5</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3.4</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28</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47</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19</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a:solidFill>
                            <a:srgbClr val="000000"/>
                          </a:solidFill>
                          <a:latin typeface="Calibri"/>
                        </a:rPr>
                        <a:t>89</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99</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9</a:t>
                      </a:r>
                    </a:p>
                  </a:txBody>
                  <a:tcPr marL="9525" marR="9525" marT="9525" marB="0" anchor="b">
                    <a:lnL>
                      <a:noFill/>
                    </a:lnL>
                    <a:lnR>
                      <a:noFill/>
                    </a:lnR>
                    <a:lnT>
                      <a:noFill/>
                    </a:lnT>
                    <a:lnB>
                      <a:noFill/>
                    </a:lnB>
                    <a:solidFill>
                      <a:srgbClr val="F2DDDC"/>
                    </a:solidFill>
                  </a:tcPr>
                </a:tc>
                <a:tc>
                  <a:txBody>
                    <a:bodyPr/>
                    <a:lstStyle/>
                    <a:p>
                      <a:pPr algn="ctr" fontAlgn="b"/>
                      <a:r>
                        <a:rPr lang="en-US" sz="1400" b="1" i="0" u="none" strike="noStrike" dirty="0">
                          <a:solidFill>
                            <a:srgbClr val="000000"/>
                          </a:solidFill>
                          <a:latin typeface="Calibri"/>
                        </a:rPr>
                        <a:t>47</a:t>
                      </a:r>
                    </a:p>
                  </a:txBody>
                  <a:tcPr marL="9525" marR="9525" marT="9525" marB="0" anchor="b">
                    <a:lnL>
                      <a:noFill/>
                    </a:lnL>
                    <a:lnR>
                      <a:noFill/>
                    </a:lnR>
                    <a:lnT>
                      <a:noFill/>
                    </a:lnT>
                    <a:lnB>
                      <a:noFill/>
                    </a:lnB>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629</TotalTime>
  <Words>3917</Words>
  <Application>Microsoft Office PowerPoint</Application>
  <PresentationFormat>On-screen Show (4:3)</PresentationFormat>
  <Paragraphs>2555</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kgibson</dc:creator>
  <cp:lastModifiedBy>Ken Gibson</cp:lastModifiedBy>
  <cp:revision>115</cp:revision>
  <dcterms:created xsi:type="dcterms:W3CDTF">2010-07-16T15:03:01Z</dcterms:created>
  <dcterms:modified xsi:type="dcterms:W3CDTF">2010-10-22T02:00:42Z</dcterms:modified>
</cp:coreProperties>
</file>